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36"/>
  </p:notesMasterIdLst>
  <p:handoutMasterIdLst>
    <p:handoutMasterId r:id="rId37"/>
  </p:handoutMasterIdLst>
  <p:sldIdLst>
    <p:sldId id="1859" r:id="rId6"/>
    <p:sldId id="1864" r:id="rId7"/>
    <p:sldId id="1863" r:id="rId8"/>
    <p:sldId id="1660" r:id="rId9"/>
    <p:sldId id="1867" r:id="rId10"/>
    <p:sldId id="1670" r:id="rId11"/>
    <p:sldId id="1870" r:id="rId12"/>
    <p:sldId id="1872" r:id="rId13"/>
    <p:sldId id="1871" r:id="rId14"/>
    <p:sldId id="1873" r:id="rId15"/>
    <p:sldId id="1874" r:id="rId16"/>
    <p:sldId id="1875" r:id="rId17"/>
    <p:sldId id="1876" r:id="rId18"/>
    <p:sldId id="1877" r:id="rId19"/>
    <p:sldId id="1878" r:id="rId20"/>
    <p:sldId id="1879" r:id="rId21"/>
    <p:sldId id="1880" r:id="rId22"/>
    <p:sldId id="1881" r:id="rId23"/>
    <p:sldId id="1882" r:id="rId24"/>
    <p:sldId id="1883" r:id="rId25"/>
    <p:sldId id="1885" r:id="rId26"/>
    <p:sldId id="1886" r:id="rId27"/>
    <p:sldId id="1891" r:id="rId28"/>
    <p:sldId id="1890" r:id="rId29"/>
    <p:sldId id="1892" r:id="rId30"/>
    <p:sldId id="1889" r:id="rId31"/>
    <p:sldId id="1527" r:id="rId32"/>
    <p:sldId id="1894" r:id="rId33"/>
    <p:sldId id="1895" r:id="rId34"/>
    <p:sldId id="1893" r:id="rId3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Light Template" id="{A073DAE3-B461-442F-A3D3-6642BD875E45}">
          <p14:sldIdLst>
            <p14:sldId id="1859"/>
            <p14:sldId id="1864"/>
            <p14:sldId id="1863"/>
            <p14:sldId id="1660"/>
            <p14:sldId id="1867"/>
            <p14:sldId id="1670"/>
            <p14:sldId id="1870"/>
            <p14:sldId id="1872"/>
            <p14:sldId id="1871"/>
            <p14:sldId id="1873"/>
            <p14:sldId id="1874"/>
            <p14:sldId id="1875"/>
            <p14:sldId id="1876"/>
            <p14:sldId id="1877"/>
            <p14:sldId id="1878"/>
            <p14:sldId id="1879"/>
            <p14:sldId id="1880"/>
            <p14:sldId id="1881"/>
            <p14:sldId id="1882"/>
            <p14:sldId id="1883"/>
            <p14:sldId id="1885"/>
            <p14:sldId id="1886"/>
            <p14:sldId id="1891"/>
            <p14:sldId id="1890"/>
            <p14:sldId id="1892"/>
            <p14:sldId id="1889"/>
            <p14:sldId id="1527"/>
            <p14:sldId id="1894"/>
            <p14:sldId id="1895"/>
            <p14:sldId id="189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58" autoAdjust="0"/>
    <p:restoredTop sz="88317" autoAdjust="0"/>
  </p:normalViewPr>
  <p:slideViewPr>
    <p:cSldViewPr snapToGrid="0">
      <p:cViewPr varScale="1">
        <p:scale>
          <a:sx n="76" d="100"/>
          <a:sy n="76" d="100"/>
        </p:scale>
        <p:origin x="974" y="48"/>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9/22/2021 9:19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g>
</file>

<file path=ppt/media/image12.jpeg>
</file>

<file path=ppt/media/image13.gif>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9/22/2021 9:12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136873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436164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9624424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0038234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0172321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1243823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1984027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7797056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40432195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3806334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49336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8150762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4763861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2287649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002571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3479928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35493077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22454800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5119228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9:33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2590976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9:57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3654118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1454354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1564657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10958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958519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9:28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971375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9318546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9/22/2021 9:12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6390900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3.gi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8" Type="http://schemas.openxmlformats.org/officeDocument/2006/relationships/hyperlink" Target="https://github.com/makcedward/nlpaug" TargetMode="External"/><Relationship Id="rId3" Type="http://schemas.openxmlformats.org/officeDocument/2006/relationships/hyperlink" Target="https://pypi.org/project/BackTranslation/" TargetMode="External"/><Relationship Id="rId7" Type="http://schemas.openxmlformats.org/officeDocument/2006/relationships/hyperlink" Target="https://albumentations.ai/docs/" TargetMode="External"/><Relationship Id="rId2" Type="http://schemas.openxmlformats.org/officeDocument/2006/relationships/notesSlide" Target="../notesSlides/notesSlide28.xml"/><Relationship Id="rId1" Type="http://schemas.openxmlformats.org/officeDocument/2006/relationships/slideLayout" Target="../slideLayouts/slideLayout11.xml"/><Relationship Id="rId6" Type="http://schemas.openxmlformats.org/officeDocument/2006/relationships/hyperlink" Target="https://github.com/albumentations-team/albumentations" TargetMode="External"/><Relationship Id="rId5" Type="http://schemas.openxmlformats.org/officeDocument/2006/relationships/hyperlink" Target="https://arxiv.org/abs/1901.11196" TargetMode="External"/><Relationship Id="rId4" Type="http://schemas.openxmlformats.org/officeDocument/2006/relationships/hyperlink" Target="https://github.com/jasonwei20/eda_nl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32847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1107996"/>
          </a:xfrm>
        </p:spPr>
        <p:txBody>
          <a:bodyPr/>
          <a:lstStyle/>
          <a:p>
            <a:r>
              <a:rPr lang="en-US" dirty="0"/>
              <a:t>Data Augmentation in Computer Vision – Brief Overview Examples</a:t>
            </a:r>
          </a:p>
        </p:txBody>
      </p:sp>
      <p:pic>
        <p:nvPicPr>
          <p:cNvPr id="1026" name="Picture 2" descr="Overview of the Data Augmentation (DA) methods evaluated. | Download  Scientific Diagram">
            <a:extLst>
              <a:ext uri="{FF2B5EF4-FFF2-40B4-BE49-F238E27FC236}">
                <a16:creationId xmlns:a16="http://schemas.microsoft.com/office/drawing/2014/main" id="{DB64DC15-297C-4410-A615-D0727CBB61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920" y="1804988"/>
            <a:ext cx="5368407" cy="296072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42B3256-6F3C-4FF0-A0DB-C0DA7F6BB600}"/>
              </a:ext>
            </a:extLst>
          </p:cNvPr>
          <p:cNvSpPr txBox="1"/>
          <p:nvPr/>
        </p:nvSpPr>
        <p:spPr>
          <a:xfrm>
            <a:off x="184959" y="4981800"/>
            <a:ext cx="5738327" cy="1846659"/>
          </a:xfrm>
          <a:prstGeom prst="rect">
            <a:avLst/>
          </a:prstGeom>
          <a:noFill/>
        </p:spPr>
        <p:txBody>
          <a:bodyPr wrap="square" lIns="0" tIns="0" rIns="0" bIns="0" rtlCol="0">
            <a:spAutoFit/>
          </a:bodyPr>
          <a:lstStyle/>
          <a:p>
            <a:pPr algn="ctr"/>
            <a:r>
              <a:rPr lang="en-US" sz="2000" b="1" dirty="0">
                <a:gradFill>
                  <a:gsLst>
                    <a:gs pos="2917">
                      <a:schemeClr val="tx1"/>
                    </a:gs>
                    <a:gs pos="30000">
                      <a:schemeClr val="tx1"/>
                    </a:gs>
                  </a:gsLst>
                  <a:lin ang="5400000" scaled="0"/>
                </a:gradFill>
              </a:rPr>
              <a:t>Fig-I - Overview of Data Augmentations in CV Applications</a:t>
            </a:r>
          </a:p>
          <a:p>
            <a:pPr algn="ctr"/>
            <a:r>
              <a:rPr lang="en-US" sz="2000" i="1" u="sng" dirty="0">
                <a:gradFill>
                  <a:gsLst>
                    <a:gs pos="2917">
                      <a:schemeClr val="tx1"/>
                    </a:gs>
                    <a:gs pos="30000">
                      <a:schemeClr val="tx1"/>
                    </a:gs>
                  </a:gsLst>
                  <a:lin ang="5400000" scaled="0"/>
                </a:gradFill>
              </a:rPr>
              <a:t>Source - https://www.researchgate.net/figure/Overview-of-the-Data-Augmentation-DA-methods-evaluated_fig1_319210096</a:t>
            </a:r>
            <a:endParaRPr lang="en-IN" sz="2000" i="1" u="sng" dirty="0" err="1">
              <a:gradFill>
                <a:gsLst>
                  <a:gs pos="2917">
                    <a:schemeClr val="tx1"/>
                  </a:gs>
                  <a:gs pos="30000">
                    <a:schemeClr val="tx1"/>
                  </a:gs>
                </a:gsLst>
                <a:lin ang="5400000" scaled="0"/>
              </a:gradFill>
            </a:endParaRPr>
          </a:p>
        </p:txBody>
      </p:sp>
      <p:pic>
        <p:nvPicPr>
          <p:cNvPr id="4" name="Picture 3">
            <a:extLst>
              <a:ext uri="{FF2B5EF4-FFF2-40B4-BE49-F238E27FC236}">
                <a16:creationId xmlns:a16="http://schemas.microsoft.com/office/drawing/2014/main" id="{6745DFF6-BA07-4ACB-9B5C-F7D7E67E6F8B}"/>
              </a:ext>
            </a:extLst>
          </p:cNvPr>
          <p:cNvPicPr>
            <a:picLocks noChangeAspect="1"/>
          </p:cNvPicPr>
          <p:nvPr/>
        </p:nvPicPr>
        <p:blipFill>
          <a:blip r:embed="rId4"/>
          <a:stretch>
            <a:fillRect/>
          </a:stretch>
        </p:blipFill>
        <p:spPr>
          <a:xfrm>
            <a:off x="6570208" y="1804987"/>
            <a:ext cx="5621792" cy="2960720"/>
          </a:xfrm>
          <a:prstGeom prst="rect">
            <a:avLst/>
          </a:prstGeom>
        </p:spPr>
      </p:pic>
      <p:sp>
        <p:nvSpPr>
          <p:cNvPr id="8" name="TextBox 7">
            <a:extLst>
              <a:ext uri="{FF2B5EF4-FFF2-40B4-BE49-F238E27FC236}">
                <a16:creationId xmlns:a16="http://schemas.microsoft.com/office/drawing/2014/main" id="{18E92AED-A1A7-4121-9378-9A0ADF0F43C0}"/>
              </a:ext>
            </a:extLst>
          </p:cNvPr>
          <p:cNvSpPr txBox="1"/>
          <p:nvPr/>
        </p:nvSpPr>
        <p:spPr>
          <a:xfrm>
            <a:off x="6570208" y="4981799"/>
            <a:ext cx="5738327" cy="1846659"/>
          </a:xfrm>
          <a:prstGeom prst="rect">
            <a:avLst/>
          </a:prstGeom>
          <a:noFill/>
        </p:spPr>
        <p:txBody>
          <a:bodyPr wrap="square" lIns="0" tIns="0" rIns="0" bIns="0" rtlCol="0">
            <a:spAutoFit/>
          </a:bodyPr>
          <a:lstStyle/>
          <a:p>
            <a:pPr algn="ctr"/>
            <a:r>
              <a:rPr lang="en-US" sz="2000" b="1" dirty="0">
                <a:gradFill>
                  <a:gsLst>
                    <a:gs pos="2917">
                      <a:schemeClr val="tx1"/>
                    </a:gs>
                    <a:gs pos="30000">
                      <a:schemeClr val="tx1"/>
                    </a:gs>
                  </a:gsLst>
                  <a:lin ang="5400000" scaled="0"/>
                </a:gradFill>
              </a:rPr>
              <a:t>Fig-II - Overview of Data Augmentations in CV Applications</a:t>
            </a:r>
          </a:p>
          <a:p>
            <a:pPr algn="ctr"/>
            <a:r>
              <a:rPr lang="en-US" sz="2000" i="1" u="sng" dirty="0">
                <a:gradFill>
                  <a:gsLst>
                    <a:gs pos="2917">
                      <a:schemeClr val="tx1"/>
                    </a:gs>
                    <a:gs pos="30000">
                      <a:schemeClr val="tx1"/>
                    </a:gs>
                  </a:gsLst>
                  <a:lin ang="5400000" scaled="0"/>
                </a:gradFill>
              </a:rPr>
              <a:t>Source - https://towardsdatascience.com/implementing-single-shot-detector-ssd-in-keras-part-iv-data-augmentation-59c9f230a910</a:t>
            </a:r>
            <a:endParaRPr lang="en-IN" sz="2000" i="1" u="sng"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745961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Alright, So what have we learnt </a:t>
            </a:r>
            <a:r>
              <a:rPr lang="en-US" dirty="0" err="1"/>
              <a:t>uptill</a:t>
            </a:r>
            <a:r>
              <a:rPr lang="en-US" dirty="0"/>
              <a:t> now ?</a:t>
            </a:r>
          </a:p>
        </p:txBody>
      </p:sp>
      <p:sp>
        <p:nvSpPr>
          <p:cNvPr id="6" name="Text Placeholder 5"/>
          <p:cNvSpPr>
            <a:spLocks noGrp="1"/>
          </p:cNvSpPr>
          <p:nvPr>
            <p:ph type="body" sz="quarter" idx="10"/>
          </p:nvPr>
        </p:nvSpPr>
        <p:spPr>
          <a:xfrm>
            <a:off x="586390" y="1434370"/>
            <a:ext cx="11018520" cy="4789003"/>
          </a:xfrm>
        </p:spPr>
        <p:txBody>
          <a:bodyPr/>
          <a:lstStyle/>
          <a:p>
            <a:pPr marL="457200" indent="-457200">
              <a:buFont typeface="Arial" panose="020B0604020202020204" pitchFamily="34" charset="0"/>
              <a:buChar char="•"/>
            </a:pPr>
            <a:r>
              <a:rPr lang="en-US" dirty="0"/>
              <a:t>We have seen how data augmentation works in computer vision based applications.</a:t>
            </a:r>
          </a:p>
          <a:p>
            <a:pPr marL="457200" indent="-457200">
              <a:buFont typeface="Arial" panose="020B0604020202020204" pitchFamily="34" charset="0"/>
              <a:buChar char="•"/>
            </a:pPr>
            <a:r>
              <a:rPr lang="en-US" dirty="0"/>
              <a:t>Most of the transformations or augmentations were based on </a:t>
            </a:r>
            <a:r>
              <a:rPr lang="en-US" b="1" u="sng" dirty="0"/>
              <a:t>changes introduced </a:t>
            </a:r>
            <a:r>
              <a:rPr lang="en-US" dirty="0"/>
              <a:t>in the original data with respect to the </a:t>
            </a:r>
            <a:r>
              <a:rPr lang="en-US" b="1" u="sng" dirty="0"/>
              <a:t>current position</a:t>
            </a:r>
            <a:r>
              <a:rPr lang="en-US" dirty="0"/>
              <a:t> of image pixels</a:t>
            </a:r>
          </a:p>
          <a:p>
            <a:pPr marL="457200" indent="-457200">
              <a:buFont typeface="Arial" panose="020B0604020202020204" pitchFamily="34" charset="0"/>
              <a:buChar char="•"/>
            </a:pPr>
            <a:r>
              <a:rPr lang="en-US" dirty="0"/>
              <a:t>The other augmentations were based on change in contrast or colorization.</a:t>
            </a:r>
          </a:p>
          <a:p>
            <a:pPr algn="ctr"/>
            <a:r>
              <a:rPr lang="en-US" sz="3200" b="1" dirty="0"/>
              <a:t>So Now the question is : How to handle augmentations for Textual Data?</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65160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896174" y="3152001"/>
            <a:ext cx="11018520" cy="553998"/>
          </a:xfrm>
        </p:spPr>
        <p:txBody>
          <a:bodyPr/>
          <a:lstStyle/>
          <a:p>
            <a:r>
              <a:rPr lang="en-US" dirty="0"/>
              <a:t>Textual Data Augmentations for NLP </a:t>
            </a:r>
          </a:p>
        </p:txBody>
      </p:sp>
    </p:spTree>
    <p:extLst>
      <p:ext uri="{BB962C8B-B14F-4D97-AF65-F5344CB8AC3E}">
        <p14:creationId xmlns:p14="http://schemas.microsoft.com/office/powerpoint/2010/main" val="3260357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1107996"/>
          </a:xfrm>
        </p:spPr>
        <p:txBody>
          <a:bodyPr/>
          <a:lstStyle/>
          <a:p>
            <a:r>
              <a:rPr lang="en-US" dirty="0"/>
              <a:t>Textual Data Augmentations for NLP – What is possible though ?</a:t>
            </a:r>
          </a:p>
        </p:txBody>
      </p:sp>
      <p:sp>
        <p:nvSpPr>
          <p:cNvPr id="6" name="Text Placeholder 5"/>
          <p:cNvSpPr>
            <a:spLocks noGrp="1"/>
          </p:cNvSpPr>
          <p:nvPr>
            <p:ph type="body" sz="quarter" idx="10"/>
          </p:nvPr>
        </p:nvSpPr>
        <p:spPr>
          <a:xfrm>
            <a:off x="586740" y="3188723"/>
            <a:ext cx="11018520" cy="1046440"/>
          </a:xfrm>
        </p:spPr>
        <p:txBody>
          <a:bodyPr/>
          <a:lstStyle/>
          <a:p>
            <a:r>
              <a:rPr lang="en-US" sz="2000" dirty="0"/>
              <a:t>Is it possible to change font colors to augment textual data ?</a:t>
            </a:r>
          </a:p>
          <a:p>
            <a:r>
              <a:rPr lang="en-US" sz="2000" dirty="0"/>
              <a:t>Is it possible to change positions of a sentence or words in sentence to augment textual data ?</a:t>
            </a:r>
          </a:p>
          <a:p>
            <a:r>
              <a:rPr lang="en-US" sz="2000" dirty="0"/>
              <a:t>Is it possible to change meaning or words directly to augment such data?</a:t>
            </a:r>
          </a:p>
        </p:txBody>
      </p:sp>
    </p:spTree>
    <p:extLst>
      <p:ext uri="{BB962C8B-B14F-4D97-AF65-F5344CB8AC3E}">
        <p14:creationId xmlns:p14="http://schemas.microsoft.com/office/powerpoint/2010/main" val="3547510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a:t>Textual Data Augmentations for NLP – Current Trends</a:t>
            </a:r>
          </a:p>
        </p:txBody>
      </p:sp>
      <p:sp>
        <p:nvSpPr>
          <p:cNvPr id="6" name="Text Placeholder 5"/>
          <p:cNvSpPr>
            <a:spLocks noGrp="1"/>
          </p:cNvSpPr>
          <p:nvPr>
            <p:ph type="body" sz="quarter" idx="10"/>
          </p:nvPr>
        </p:nvSpPr>
        <p:spPr>
          <a:xfrm>
            <a:off x="588263" y="1257287"/>
            <a:ext cx="11018520" cy="5539978"/>
          </a:xfrm>
        </p:spPr>
        <p:txBody>
          <a:bodyPr/>
          <a:lstStyle/>
          <a:p>
            <a:r>
              <a:rPr lang="en-US" sz="2000" dirty="0"/>
              <a:t>When it comes to NLP, data augmentation, specifically about textual changes – it should be done carefully due to the contextual and grammatical base of the text.</a:t>
            </a:r>
          </a:p>
          <a:p>
            <a:r>
              <a:rPr lang="en-US" sz="2000" dirty="0"/>
              <a:t>There are a variety of practices which can be implemented in order to bring diverse changes in text ,but we are going to focus on the most common practiced ones .</a:t>
            </a:r>
          </a:p>
          <a:p>
            <a:r>
              <a:rPr lang="en-US" sz="2000" dirty="0"/>
              <a:t>A new augmented dataset is generated before and later used as either individual source of data or shuffled with the original data altogether to fed into data loaders for batches and eventually to train the model.</a:t>
            </a:r>
          </a:p>
          <a:p>
            <a:r>
              <a:rPr lang="en-US" sz="2000" dirty="0"/>
              <a:t>The Most Common Practiced Methods/Packages are given Below :</a:t>
            </a:r>
          </a:p>
          <a:p>
            <a:r>
              <a:rPr lang="en-US" sz="2000" b="1" dirty="0"/>
              <a:t>Back translation. </a:t>
            </a:r>
          </a:p>
          <a:p>
            <a:r>
              <a:rPr lang="en-US" sz="2000" b="1" dirty="0"/>
              <a:t>EDA (Easy Data Augmentation). </a:t>
            </a:r>
          </a:p>
          <a:p>
            <a:r>
              <a:rPr lang="en-US" sz="2000" b="1" dirty="0"/>
              <a:t>NLP </a:t>
            </a:r>
            <a:r>
              <a:rPr lang="en-US" sz="2000" b="1" dirty="0" err="1"/>
              <a:t>Albumentation</a:t>
            </a:r>
            <a:r>
              <a:rPr lang="en-US" sz="2000" b="1" dirty="0"/>
              <a:t>. </a:t>
            </a:r>
          </a:p>
          <a:p>
            <a:r>
              <a:rPr lang="en-US" sz="2000" b="1" dirty="0"/>
              <a:t>NLP Aug.</a:t>
            </a:r>
          </a:p>
          <a:p>
            <a:endParaRPr lang="en-US" sz="2000" dirty="0"/>
          </a:p>
          <a:p>
            <a:r>
              <a:rPr lang="en-US" sz="2000" dirty="0"/>
              <a:t>We are going to have a look at each of the above-mentioned methods/packages with some basic hands-on.</a:t>
            </a:r>
          </a:p>
          <a:p>
            <a:endParaRPr lang="en-US" sz="2000" dirty="0"/>
          </a:p>
        </p:txBody>
      </p:sp>
    </p:spTree>
    <p:extLst>
      <p:ext uri="{BB962C8B-B14F-4D97-AF65-F5344CB8AC3E}">
        <p14:creationId xmlns:p14="http://schemas.microsoft.com/office/powerpoint/2010/main" val="1252998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a:t>1. Backtranslation</a:t>
            </a:r>
          </a:p>
        </p:txBody>
      </p:sp>
      <p:sp>
        <p:nvSpPr>
          <p:cNvPr id="6" name="Text Placeholder 5"/>
          <p:cNvSpPr>
            <a:spLocks noGrp="1"/>
          </p:cNvSpPr>
          <p:nvPr>
            <p:ph type="body" sz="quarter" idx="10"/>
          </p:nvPr>
        </p:nvSpPr>
        <p:spPr>
          <a:xfrm>
            <a:off x="588263" y="1266618"/>
            <a:ext cx="11018520" cy="4185761"/>
          </a:xfrm>
        </p:spPr>
        <p:txBody>
          <a:bodyPr/>
          <a:lstStyle/>
          <a:p>
            <a:r>
              <a:rPr lang="en-US" sz="2000" dirty="0"/>
              <a:t>Backtranslation, as the word suggests, includes translating of phrases in each sentence.</a:t>
            </a:r>
          </a:p>
          <a:p>
            <a:r>
              <a:rPr lang="en-US" sz="2000" dirty="0"/>
              <a:t>The phrases may include different sentences or just a individual sentence.</a:t>
            </a:r>
          </a:p>
          <a:p>
            <a:pPr marL="0" indent="0">
              <a:buNone/>
            </a:pPr>
            <a:endParaRPr lang="en-US" sz="2000" dirty="0"/>
          </a:p>
          <a:p>
            <a:r>
              <a:rPr lang="en-US" sz="2000" u="sng" dirty="0"/>
              <a:t>The main aim of this proposed method is:</a:t>
            </a:r>
          </a:p>
          <a:p>
            <a:r>
              <a:rPr lang="en-US" sz="2000" b="1" dirty="0"/>
              <a:t>Take an input sentence first and convert or translate it into a specific language. </a:t>
            </a:r>
          </a:p>
          <a:p>
            <a:r>
              <a:rPr lang="en-US" sz="2000" b="1" dirty="0"/>
              <a:t>This translated sentence will be taken again as an input and translated back to the original input’s language.</a:t>
            </a:r>
          </a:p>
          <a:p>
            <a:pPr marL="0" indent="0">
              <a:buNone/>
            </a:pPr>
            <a:endParaRPr lang="en-US" sz="2000" b="1" dirty="0"/>
          </a:p>
          <a:p>
            <a:r>
              <a:rPr lang="en-US" sz="2000" dirty="0"/>
              <a:t>In short, we are just translating a particular sentence from one language to other and again back to same original language , therefore - </a:t>
            </a:r>
            <a:r>
              <a:rPr lang="en-US" sz="2000" b="1" u="sng" dirty="0"/>
              <a:t>BACKTRANSLATION</a:t>
            </a:r>
          </a:p>
          <a:p>
            <a:r>
              <a:rPr lang="en-US" sz="2000" dirty="0"/>
              <a:t>This method ensures to conserve the context by changing the language based semantic structure, which may result in change in some of the words or phrases between a particular sentence. </a:t>
            </a:r>
          </a:p>
        </p:txBody>
      </p:sp>
    </p:spTree>
    <p:extLst>
      <p:ext uri="{BB962C8B-B14F-4D97-AF65-F5344CB8AC3E}">
        <p14:creationId xmlns:p14="http://schemas.microsoft.com/office/powerpoint/2010/main" val="496162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855773" y="3595339"/>
            <a:ext cx="11018520" cy="369332"/>
          </a:xfrm>
        </p:spPr>
        <p:txBody>
          <a:bodyPr/>
          <a:lstStyle/>
          <a:p>
            <a:r>
              <a:rPr lang="en-US" sz="2400" b="1" dirty="0"/>
              <a:t>English -&gt; German -&gt; Back to English</a:t>
            </a:r>
          </a:p>
        </p:txBody>
      </p:sp>
      <p:sp>
        <p:nvSpPr>
          <p:cNvPr id="2" name="Rectangle 1">
            <a:extLst>
              <a:ext uri="{FF2B5EF4-FFF2-40B4-BE49-F238E27FC236}">
                <a16:creationId xmlns:a16="http://schemas.microsoft.com/office/drawing/2014/main" id="{95B3E1C0-A623-4EEC-8701-E6451BC53D8E}"/>
              </a:ext>
            </a:extLst>
          </p:cNvPr>
          <p:cNvSpPr/>
          <p:nvPr/>
        </p:nvSpPr>
        <p:spPr bwMode="auto">
          <a:xfrm>
            <a:off x="855773" y="1078997"/>
            <a:ext cx="3063052" cy="1978089"/>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He </a:t>
            </a:r>
            <a:r>
              <a:rPr lang="en-US" sz="2000" b="1"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meant to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stay indoors, but his desire to explore the world didn't stop him</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5" name="Rectangle 4">
            <a:extLst>
              <a:ext uri="{FF2B5EF4-FFF2-40B4-BE49-F238E27FC236}">
                <a16:creationId xmlns:a16="http://schemas.microsoft.com/office/drawing/2014/main" id="{AE96992A-C34E-46D0-8BE8-BDE81AF124C2}"/>
              </a:ext>
            </a:extLst>
          </p:cNvPr>
          <p:cNvSpPr/>
          <p:nvPr/>
        </p:nvSpPr>
        <p:spPr bwMode="auto">
          <a:xfrm>
            <a:off x="4619121" y="1078998"/>
            <a:ext cx="3169298" cy="197809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fr-FR"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Il avait l'intention de rester à l'intérieur, mais son désir d'explorer le monde ne l'a pas arrêté</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10" name="Rectangle 9">
            <a:extLst>
              <a:ext uri="{FF2B5EF4-FFF2-40B4-BE49-F238E27FC236}">
                <a16:creationId xmlns:a16="http://schemas.microsoft.com/office/drawing/2014/main" id="{AF88F960-44AA-488C-8DBC-D7DA682B59A0}"/>
              </a:ext>
            </a:extLst>
          </p:cNvPr>
          <p:cNvSpPr/>
          <p:nvPr/>
        </p:nvSpPr>
        <p:spPr bwMode="auto">
          <a:xfrm>
            <a:off x="8382468" y="1018348"/>
            <a:ext cx="3063052" cy="2038737"/>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He </a:t>
            </a:r>
            <a:r>
              <a:rPr lang="en-US" sz="2000" b="1"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intended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to stay indoors, but his desire to explore the world didn't stop him</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cxnSp>
        <p:nvCxnSpPr>
          <p:cNvPr id="11" name="Straight Arrow Connector 10">
            <a:extLst>
              <a:ext uri="{FF2B5EF4-FFF2-40B4-BE49-F238E27FC236}">
                <a16:creationId xmlns:a16="http://schemas.microsoft.com/office/drawing/2014/main" id="{56905A0F-1E55-4546-B3C7-F441B9A591EC}"/>
              </a:ext>
            </a:extLst>
          </p:cNvPr>
          <p:cNvCxnSpPr>
            <a:cxnSpLocks/>
            <a:stCxn id="2" idx="3"/>
            <a:endCxn id="5" idx="1"/>
          </p:cNvCxnSpPr>
          <p:nvPr/>
        </p:nvCxnSpPr>
        <p:spPr>
          <a:xfrm>
            <a:off x="3918825" y="2068042"/>
            <a:ext cx="700296"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19F91FC-5F1D-4851-9CDF-39185E7CF28F}"/>
              </a:ext>
            </a:extLst>
          </p:cNvPr>
          <p:cNvCxnSpPr>
            <a:cxnSpLocks/>
            <a:stCxn id="5" idx="3"/>
            <a:endCxn id="10" idx="1"/>
          </p:cNvCxnSpPr>
          <p:nvPr/>
        </p:nvCxnSpPr>
        <p:spPr>
          <a:xfrm flipV="1">
            <a:off x="7788419" y="2037717"/>
            <a:ext cx="594049" cy="3032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998AA83C-5C0C-43C3-B6A1-545E3F06BDCA}"/>
              </a:ext>
            </a:extLst>
          </p:cNvPr>
          <p:cNvSpPr/>
          <p:nvPr/>
        </p:nvSpPr>
        <p:spPr bwMode="auto">
          <a:xfrm>
            <a:off x="855773" y="4502016"/>
            <a:ext cx="3063052" cy="1978089"/>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The stock market </a:t>
            </a:r>
            <a:r>
              <a:rPr lang="en-US" sz="2000" b="1"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actually crashed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yesterday, but </a:t>
            </a:r>
            <a:r>
              <a:rPr lang="en-US" sz="2000" b="1"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no one was about to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believe that it could happen today </a:t>
            </a:r>
            <a:r>
              <a:rPr lang="en-US" sz="2000" b="1"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as well</a:t>
            </a:r>
            <a:endParaRPr lang="en-IN" sz="2000" b="1" u="sng"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30" name="Rectangle 29">
            <a:extLst>
              <a:ext uri="{FF2B5EF4-FFF2-40B4-BE49-F238E27FC236}">
                <a16:creationId xmlns:a16="http://schemas.microsoft.com/office/drawing/2014/main" id="{1E79951C-EE35-4C23-BDE2-DC6F24AC085E}"/>
              </a:ext>
            </a:extLst>
          </p:cNvPr>
          <p:cNvSpPr/>
          <p:nvPr/>
        </p:nvSpPr>
        <p:spPr bwMode="auto">
          <a:xfrm>
            <a:off x="4619121" y="4502017"/>
            <a:ext cx="3169298" cy="1978090"/>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de-DE"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Der Aktienmarkt ist gestern tatsächlich abgestürzt, aber niemand wollte daran glauben, dass es heute auch so kommen könnte</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31" name="Rectangle 30">
            <a:extLst>
              <a:ext uri="{FF2B5EF4-FFF2-40B4-BE49-F238E27FC236}">
                <a16:creationId xmlns:a16="http://schemas.microsoft.com/office/drawing/2014/main" id="{29BEF23B-51D6-4293-BBFF-40162F6DFC44}"/>
              </a:ext>
            </a:extLst>
          </p:cNvPr>
          <p:cNvSpPr/>
          <p:nvPr/>
        </p:nvSpPr>
        <p:spPr bwMode="auto">
          <a:xfrm>
            <a:off x="8382468" y="4441367"/>
            <a:ext cx="3063052" cy="2038737"/>
          </a:xfrm>
          <a:prstGeom prst="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The stock market </a:t>
            </a:r>
            <a:r>
              <a:rPr lang="en-US" sz="2000" b="1"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crashed yesterday</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 but </a:t>
            </a:r>
            <a:r>
              <a:rPr lang="en-US" sz="2000" b="1"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nobody wanted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to believe that it could happen </a:t>
            </a:r>
            <a:r>
              <a:rPr lang="en-US" sz="2000" b="1"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that way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today</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cxnSp>
        <p:nvCxnSpPr>
          <p:cNvPr id="32" name="Straight Arrow Connector 31">
            <a:extLst>
              <a:ext uri="{FF2B5EF4-FFF2-40B4-BE49-F238E27FC236}">
                <a16:creationId xmlns:a16="http://schemas.microsoft.com/office/drawing/2014/main" id="{930752FC-1164-4676-A00C-21EFC2128B21}"/>
              </a:ext>
            </a:extLst>
          </p:cNvPr>
          <p:cNvCxnSpPr>
            <a:cxnSpLocks/>
            <a:stCxn id="29" idx="3"/>
            <a:endCxn id="30" idx="1"/>
          </p:cNvCxnSpPr>
          <p:nvPr/>
        </p:nvCxnSpPr>
        <p:spPr>
          <a:xfrm>
            <a:off x="3918825" y="5491061"/>
            <a:ext cx="700296"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FF62B61-AAC6-4FB9-9B77-9BD126E40705}"/>
              </a:ext>
            </a:extLst>
          </p:cNvPr>
          <p:cNvCxnSpPr>
            <a:cxnSpLocks/>
          </p:cNvCxnSpPr>
          <p:nvPr/>
        </p:nvCxnSpPr>
        <p:spPr>
          <a:xfrm>
            <a:off x="7788419" y="5521386"/>
            <a:ext cx="594049"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4" name="Rectangle 5">
            <a:extLst>
              <a:ext uri="{FF2B5EF4-FFF2-40B4-BE49-F238E27FC236}">
                <a16:creationId xmlns:a16="http://schemas.microsoft.com/office/drawing/2014/main" id="{79BA1C96-870D-461B-BCEE-E510A976F94C}"/>
              </a:ext>
            </a:extLst>
          </p:cNvPr>
          <p:cNvSpPr>
            <a:spLocks noChangeArrowheads="1"/>
          </p:cNvSpPr>
          <p:nvPr/>
        </p:nvSpPr>
        <p:spPr bwMode="auto">
          <a:xfrm>
            <a:off x="0" y="90100"/>
            <a:ext cx="65" cy="27699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en-US" sz="1800" b="0" i="0" u="none" strike="noStrike" cap="none" normalizeH="0" baseline="0" dirty="0">
              <a:ln>
                <a:noFill/>
              </a:ln>
              <a:solidFill>
                <a:schemeClr val="tx1"/>
              </a:solidFill>
              <a:effectLst/>
              <a:latin typeface="Arial" panose="020B0604020202020204" pitchFamily="34" charset="0"/>
            </a:endParaRPr>
          </a:p>
        </p:txBody>
      </p:sp>
      <p:sp>
        <p:nvSpPr>
          <p:cNvPr id="42" name="Text Placeholder 5">
            <a:extLst>
              <a:ext uri="{FF2B5EF4-FFF2-40B4-BE49-F238E27FC236}">
                <a16:creationId xmlns:a16="http://schemas.microsoft.com/office/drawing/2014/main" id="{7C1F2684-8A47-485F-9067-9DAE8193988F}"/>
              </a:ext>
            </a:extLst>
          </p:cNvPr>
          <p:cNvSpPr txBox="1">
            <a:spLocks/>
          </p:cNvSpPr>
          <p:nvPr/>
        </p:nvSpPr>
        <p:spPr>
          <a:xfrm>
            <a:off x="1008173" y="530132"/>
            <a:ext cx="11018520" cy="36933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English -&gt; French -&gt; Back to English</a:t>
            </a:r>
          </a:p>
        </p:txBody>
      </p:sp>
    </p:spTree>
    <p:extLst>
      <p:ext uri="{BB962C8B-B14F-4D97-AF65-F5344CB8AC3E}">
        <p14:creationId xmlns:p14="http://schemas.microsoft.com/office/powerpoint/2010/main" val="3534327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a:t>2. Easy Data Augmentation</a:t>
            </a:r>
          </a:p>
        </p:txBody>
      </p:sp>
      <p:sp>
        <p:nvSpPr>
          <p:cNvPr id="6" name="Text Placeholder 5"/>
          <p:cNvSpPr>
            <a:spLocks noGrp="1"/>
          </p:cNvSpPr>
          <p:nvPr>
            <p:ph type="body" sz="quarter" idx="10"/>
          </p:nvPr>
        </p:nvSpPr>
        <p:spPr>
          <a:xfrm>
            <a:off x="588263" y="1266618"/>
            <a:ext cx="11018520" cy="3877985"/>
          </a:xfrm>
        </p:spPr>
        <p:txBody>
          <a:bodyPr/>
          <a:lstStyle/>
          <a:p>
            <a:r>
              <a:rPr lang="en-US" sz="2000" dirty="0"/>
              <a:t>Easy data augmentation or call it EDA in short (please don’t confuse with exploratory data analysis) is implemented for augmenting text data in a very traditional approach or naïve methods. </a:t>
            </a:r>
          </a:p>
          <a:p>
            <a:endParaRPr lang="en-US" sz="2000" dirty="0"/>
          </a:p>
          <a:p>
            <a:r>
              <a:rPr lang="en-US" sz="2000" dirty="0"/>
              <a:t>This package consists of four simple operations that perform for augmenting text data:</a:t>
            </a:r>
          </a:p>
          <a:p>
            <a:r>
              <a:rPr lang="en-US" sz="2000" b="1" dirty="0"/>
              <a:t>Synonym Replacement</a:t>
            </a:r>
          </a:p>
          <a:p>
            <a:r>
              <a:rPr lang="en-US" sz="2000" b="1" dirty="0"/>
              <a:t>Random Insertion</a:t>
            </a:r>
          </a:p>
          <a:p>
            <a:r>
              <a:rPr lang="en-US" sz="2000" b="1" dirty="0"/>
              <a:t>Random Deletion</a:t>
            </a:r>
          </a:p>
          <a:p>
            <a:r>
              <a:rPr lang="en-US" sz="2000" b="1" dirty="0"/>
              <a:t>Random Swap</a:t>
            </a:r>
          </a:p>
          <a:p>
            <a:endParaRPr lang="en-US" sz="2000" b="1" dirty="0"/>
          </a:p>
          <a:p>
            <a:r>
              <a:rPr lang="en-US" sz="2000" dirty="0"/>
              <a:t>This package focuses on changing he positional awareness of a particular word or phrase in a sentence.</a:t>
            </a:r>
          </a:p>
        </p:txBody>
      </p:sp>
    </p:spTree>
    <p:extLst>
      <p:ext uri="{BB962C8B-B14F-4D97-AF65-F5344CB8AC3E}">
        <p14:creationId xmlns:p14="http://schemas.microsoft.com/office/powerpoint/2010/main" val="920551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
            <a:extLst>
              <a:ext uri="{FF2B5EF4-FFF2-40B4-BE49-F238E27FC236}">
                <a16:creationId xmlns:a16="http://schemas.microsoft.com/office/drawing/2014/main" id="{79BA1C96-870D-461B-BCEE-E510A976F94C}"/>
              </a:ext>
            </a:extLst>
          </p:cNvPr>
          <p:cNvSpPr>
            <a:spLocks noChangeArrowheads="1"/>
          </p:cNvSpPr>
          <p:nvPr/>
        </p:nvSpPr>
        <p:spPr bwMode="auto">
          <a:xfrm>
            <a:off x="0" y="90100"/>
            <a:ext cx="65" cy="276999"/>
          </a:xfrm>
          <a:prstGeom prst="rect">
            <a:avLst/>
          </a:prstGeom>
          <a:solidFill>
            <a:schemeClr val="accent2">
              <a:lumMod val="20000"/>
              <a:lumOff val="8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en-US" sz="1800" i="0" u="none" strike="noStrike" normalizeH="0" baseline="0" dirty="0">
              <a:ln w="0"/>
              <a:effectLst>
                <a:outerShdw blurRad="38100" dist="19050" dir="2700000" algn="tl" rotWithShape="0">
                  <a:schemeClr val="dk1">
                    <a:alpha val="40000"/>
                  </a:schemeClr>
                </a:outerShdw>
              </a:effectLst>
              <a:latin typeface="Arial" panose="020B0604020202020204" pitchFamily="34" charset="0"/>
            </a:endParaRPr>
          </a:p>
        </p:txBody>
      </p:sp>
      <p:sp>
        <p:nvSpPr>
          <p:cNvPr id="7" name="Rectangle 6">
            <a:extLst>
              <a:ext uri="{FF2B5EF4-FFF2-40B4-BE49-F238E27FC236}">
                <a16:creationId xmlns:a16="http://schemas.microsoft.com/office/drawing/2014/main" id="{08F2CC31-53BC-4F8A-B103-B544B3877750}"/>
              </a:ext>
            </a:extLst>
          </p:cNvPr>
          <p:cNvSpPr/>
          <p:nvPr/>
        </p:nvSpPr>
        <p:spPr bwMode="auto">
          <a:xfrm>
            <a:off x="578498" y="1035698"/>
            <a:ext cx="3853543" cy="830424"/>
          </a:xfrm>
          <a:prstGeom prst="rect">
            <a:avLst/>
          </a:prstGeom>
          <a:solidFill>
            <a:schemeClr val="accent2">
              <a:lumMod val="20000"/>
              <a:lumOff val="80000"/>
            </a:schemeClr>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like to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enjoy the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diversified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nature and its glory</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18" name="Rectangle 17">
            <a:extLst>
              <a:ext uri="{FF2B5EF4-FFF2-40B4-BE49-F238E27FC236}">
                <a16:creationId xmlns:a16="http://schemas.microsoft.com/office/drawing/2014/main" id="{9AD2D8FA-7A6E-49F1-A48C-159E151289E4}"/>
              </a:ext>
            </a:extLst>
          </p:cNvPr>
          <p:cNvSpPr/>
          <p:nvPr/>
        </p:nvSpPr>
        <p:spPr bwMode="auto">
          <a:xfrm>
            <a:off x="7759959" y="1035698"/>
            <a:ext cx="3853543" cy="830424"/>
          </a:xfrm>
          <a:prstGeom prst="rect">
            <a:avLst/>
          </a:prstGeom>
          <a:solidFill>
            <a:schemeClr val="accent2">
              <a:lumMod val="20000"/>
              <a:lumOff val="80000"/>
            </a:schemeClr>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love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to enjoy the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varied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nature and its glory</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8" name="TextBox 7">
            <a:extLst>
              <a:ext uri="{FF2B5EF4-FFF2-40B4-BE49-F238E27FC236}">
                <a16:creationId xmlns:a16="http://schemas.microsoft.com/office/drawing/2014/main" id="{74020DEB-A305-4814-A8A0-DEED8995AB70}"/>
              </a:ext>
            </a:extLst>
          </p:cNvPr>
          <p:cNvSpPr txBox="1"/>
          <p:nvPr/>
        </p:nvSpPr>
        <p:spPr>
          <a:xfrm>
            <a:off x="578498" y="552128"/>
            <a:ext cx="2841932" cy="307777"/>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1. Synonym Replacement</a:t>
            </a:r>
            <a:endParaRPr lang="en-IN" sz="2000" dirty="0" err="1">
              <a:gradFill>
                <a:gsLst>
                  <a:gs pos="2917">
                    <a:schemeClr val="tx1"/>
                  </a:gs>
                  <a:gs pos="30000">
                    <a:schemeClr val="tx1"/>
                  </a:gs>
                </a:gsLst>
                <a:lin ang="5400000" scaled="0"/>
              </a:gradFill>
            </a:endParaRPr>
          </a:p>
        </p:txBody>
      </p:sp>
      <p:cxnSp>
        <p:nvCxnSpPr>
          <p:cNvPr id="12" name="Straight Arrow Connector 11">
            <a:extLst>
              <a:ext uri="{FF2B5EF4-FFF2-40B4-BE49-F238E27FC236}">
                <a16:creationId xmlns:a16="http://schemas.microsoft.com/office/drawing/2014/main" id="{3D6321AB-78F5-42F5-A513-4575DF7AC204}"/>
              </a:ext>
            </a:extLst>
          </p:cNvPr>
          <p:cNvCxnSpPr>
            <a:stCxn id="7" idx="3"/>
            <a:endCxn id="18" idx="1"/>
          </p:cNvCxnSpPr>
          <p:nvPr/>
        </p:nvCxnSpPr>
        <p:spPr>
          <a:xfrm>
            <a:off x="4432041" y="1450910"/>
            <a:ext cx="3327918"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B177DB79-797B-4BFC-8BB9-7F7403EE51B6}"/>
              </a:ext>
            </a:extLst>
          </p:cNvPr>
          <p:cNvSpPr/>
          <p:nvPr/>
        </p:nvSpPr>
        <p:spPr bwMode="auto">
          <a:xfrm>
            <a:off x="578498" y="2936842"/>
            <a:ext cx="3853543" cy="1065989"/>
          </a:xfrm>
          <a:prstGeom prst="rect">
            <a:avLst/>
          </a:prstGeom>
          <a:solidFill>
            <a:schemeClr val="accent2">
              <a:lumMod val="20000"/>
              <a:lumOff val="80000"/>
            </a:schemeClr>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 like to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enjoy the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diversified nature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and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its glory</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25" name="Rectangle 24">
            <a:extLst>
              <a:ext uri="{FF2B5EF4-FFF2-40B4-BE49-F238E27FC236}">
                <a16:creationId xmlns:a16="http://schemas.microsoft.com/office/drawing/2014/main" id="{EBF7A507-9008-4B29-93DC-983D0E0D6F55}"/>
              </a:ext>
            </a:extLst>
          </p:cNvPr>
          <p:cNvSpPr/>
          <p:nvPr/>
        </p:nvSpPr>
        <p:spPr bwMode="auto">
          <a:xfrm>
            <a:off x="7759959" y="2936843"/>
            <a:ext cx="3977951" cy="1065990"/>
          </a:xfrm>
          <a:prstGeom prst="rect">
            <a:avLst/>
          </a:prstGeom>
          <a:solidFill>
            <a:schemeClr val="accent2">
              <a:lumMod val="20000"/>
              <a:lumOff val="80000"/>
            </a:schemeClr>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 like to enjoy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and observe</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 the diversified nature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view</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along with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its glory</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26" name="TextBox 25">
            <a:extLst>
              <a:ext uri="{FF2B5EF4-FFF2-40B4-BE49-F238E27FC236}">
                <a16:creationId xmlns:a16="http://schemas.microsoft.com/office/drawing/2014/main" id="{E0EFCBE4-4946-4129-9175-EA52F571A823}"/>
              </a:ext>
            </a:extLst>
          </p:cNvPr>
          <p:cNvSpPr txBox="1"/>
          <p:nvPr/>
        </p:nvSpPr>
        <p:spPr>
          <a:xfrm>
            <a:off x="578498" y="2453273"/>
            <a:ext cx="2288447" cy="307777"/>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2. Random Insertion</a:t>
            </a:r>
            <a:endParaRPr lang="en-IN" sz="2000" dirty="0" err="1">
              <a:gradFill>
                <a:gsLst>
                  <a:gs pos="2917">
                    <a:schemeClr val="tx1"/>
                  </a:gs>
                  <a:gs pos="30000">
                    <a:schemeClr val="tx1"/>
                  </a:gs>
                </a:gsLst>
                <a:lin ang="5400000" scaled="0"/>
              </a:gradFill>
            </a:endParaRPr>
          </a:p>
        </p:txBody>
      </p:sp>
      <p:cxnSp>
        <p:nvCxnSpPr>
          <p:cNvPr id="27" name="Straight Arrow Connector 26">
            <a:extLst>
              <a:ext uri="{FF2B5EF4-FFF2-40B4-BE49-F238E27FC236}">
                <a16:creationId xmlns:a16="http://schemas.microsoft.com/office/drawing/2014/main" id="{38B0475C-762B-4CED-BFE5-FBEE2D66F4E1}"/>
              </a:ext>
            </a:extLst>
          </p:cNvPr>
          <p:cNvCxnSpPr>
            <a:cxnSpLocks/>
            <a:stCxn id="24" idx="3"/>
            <a:endCxn id="25" idx="1"/>
          </p:cNvCxnSpPr>
          <p:nvPr/>
        </p:nvCxnSpPr>
        <p:spPr>
          <a:xfrm>
            <a:off x="4432041" y="3469837"/>
            <a:ext cx="3327918"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933F011E-B309-476A-81FC-145ED5B1DF60}"/>
              </a:ext>
            </a:extLst>
          </p:cNvPr>
          <p:cNvSpPr/>
          <p:nvPr/>
        </p:nvSpPr>
        <p:spPr bwMode="auto">
          <a:xfrm>
            <a:off x="578498" y="5073551"/>
            <a:ext cx="3853543" cy="1065989"/>
          </a:xfrm>
          <a:prstGeom prst="rect">
            <a:avLst/>
          </a:prstGeom>
          <a:solidFill>
            <a:schemeClr val="accent2">
              <a:lumMod val="20000"/>
              <a:lumOff val="80000"/>
            </a:schemeClr>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 like to enjoy the diversified nature and its glory</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36" name="Rectangle 35">
            <a:extLst>
              <a:ext uri="{FF2B5EF4-FFF2-40B4-BE49-F238E27FC236}">
                <a16:creationId xmlns:a16="http://schemas.microsoft.com/office/drawing/2014/main" id="{31B6DE6A-4923-4C6A-818E-2901F620FB28}"/>
              </a:ext>
            </a:extLst>
          </p:cNvPr>
          <p:cNvSpPr/>
          <p:nvPr/>
        </p:nvSpPr>
        <p:spPr bwMode="auto">
          <a:xfrm>
            <a:off x="7759959" y="5073552"/>
            <a:ext cx="3977951" cy="1065990"/>
          </a:xfrm>
          <a:prstGeom prst="rect">
            <a:avLst/>
          </a:prstGeom>
          <a:solidFill>
            <a:schemeClr val="accent2">
              <a:lumMod val="20000"/>
              <a:lumOff val="80000"/>
            </a:schemeClr>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 like the diversified nature and glory</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37" name="TextBox 36">
            <a:extLst>
              <a:ext uri="{FF2B5EF4-FFF2-40B4-BE49-F238E27FC236}">
                <a16:creationId xmlns:a16="http://schemas.microsoft.com/office/drawing/2014/main" id="{7B3C772B-B40C-4BD3-887D-A520511338B4}"/>
              </a:ext>
            </a:extLst>
          </p:cNvPr>
          <p:cNvSpPr txBox="1"/>
          <p:nvPr/>
        </p:nvSpPr>
        <p:spPr>
          <a:xfrm>
            <a:off x="578498" y="4589982"/>
            <a:ext cx="2244204" cy="307777"/>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3. Random Deletion</a:t>
            </a:r>
            <a:endParaRPr lang="en-IN" sz="2000" dirty="0" err="1">
              <a:gradFill>
                <a:gsLst>
                  <a:gs pos="2917">
                    <a:schemeClr val="tx1"/>
                  </a:gs>
                  <a:gs pos="30000">
                    <a:schemeClr val="tx1"/>
                  </a:gs>
                </a:gsLst>
                <a:lin ang="5400000" scaled="0"/>
              </a:gradFill>
            </a:endParaRPr>
          </a:p>
        </p:txBody>
      </p:sp>
      <p:cxnSp>
        <p:nvCxnSpPr>
          <p:cNvPr id="38" name="Straight Arrow Connector 37">
            <a:extLst>
              <a:ext uri="{FF2B5EF4-FFF2-40B4-BE49-F238E27FC236}">
                <a16:creationId xmlns:a16="http://schemas.microsoft.com/office/drawing/2014/main" id="{464CB748-D81A-466E-A1DE-395B616C99AA}"/>
              </a:ext>
            </a:extLst>
          </p:cNvPr>
          <p:cNvCxnSpPr>
            <a:cxnSpLocks/>
            <a:stCxn id="35" idx="3"/>
            <a:endCxn id="36" idx="1"/>
          </p:cNvCxnSpPr>
          <p:nvPr/>
        </p:nvCxnSpPr>
        <p:spPr>
          <a:xfrm>
            <a:off x="4432041" y="5606546"/>
            <a:ext cx="3327918"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4489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814CA87-9807-4C1C-97D6-8B99DC44615A}"/>
              </a:ext>
            </a:extLst>
          </p:cNvPr>
          <p:cNvSpPr/>
          <p:nvPr/>
        </p:nvSpPr>
        <p:spPr bwMode="auto">
          <a:xfrm>
            <a:off x="475861" y="1863820"/>
            <a:ext cx="3853543" cy="1065989"/>
          </a:xfrm>
          <a:prstGeom prst="rect">
            <a:avLst/>
          </a:prstGeom>
          <a:solidFill>
            <a:schemeClr val="accent2">
              <a:lumMod val="20000"/>
              <a:lumOff val="80000"/>
            </a:schemeClr>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 like to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enjoy the diversified </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nature and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its glory</a:t>
            </a:r>
            <a:endParaRPr lang="en-IN" sz="2000" u="sng"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5" name="Rectangle 4">
            <a:extLst>
              <a:ext uri="{FF2B5EF4-FFF2-40B4-BE49-F238E27FC236}">
                <a16:creationId xmlns:a16="http://schemas.microsoft.com/office/drawing/2014/main" id="{4DB7C16A-3745-4744-9FC3-2A6D6B73F3F2}"/>
              </a:ext>
            </a:extLst>
          </p:cNvPr>
          <p:cNvSpPr/>
          <p:nvPr/>
        </p:nvSpPr>
        <p:spPr bwMode="auto">
          <a:xfrm>
            <a:off x="7657322" y="1863821"/>
            <a:ext cx="3977951" cy="1065990"/>
          </a:xfrm>
          <a:prstGeom prst="rect">
            <a:avLst/>
          </a:prstGeom>
          <a:solidFill>
            <a:schemeClr val="accent2">
              <a:lumMod val="20000"/>
              <a:lumOff val="80000"/>
            </a:schemeClr>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I like the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diversified glory</a:t>
            </a: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 and nature </a:t>
            </a:r>
            <a:r>
              <a:rPr lang="en-US" sz="2000" u="sng"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to enjoy</a:t>
            </a:r>
            <a:endParaRPr lang="en-IN" sz="2000" u="sng"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6" name="TextBox 5">
            <a:extLst>
              <a:ext uri="{FF2B5EF4-FFF2-40B4-BE49-F238E27FC236}">
                <a16:creationId xmlns:a16="http://schemas.microsoft.com/office/drawing/2014/main" id="{585AE061-332B-4DBC-B2D1-6BF64AD93A18}"/>
              </a:ext>
            </a:extLst>
          </p:cNvPr>
          <p:cNvSpPr txBox="1"/>
          <p:nvPr/>
        </p:nvSpPr>
        <p:spPr>
          <a:xfrm>
            <a:off x="475861" y="1380251"/>
            <a:ext cx="1886542" cy="307777"/>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4. Random Swap</a:t>
            </a:r>
            <a:endParaRPr lang="en-IN" sz="2000" dirty="0" err="1">
              <a:gradFill>
                <a:gsLst>
                  <a:gs pos="2917">
                    <a:schemeClr val="tx1"/>
                  </a:gs>
                  <a:gs pos="30000">
                    <a:schemeClr val="tx1"/>
                  </a:gs>
                </a:gsLst>
                <a:lin ang="5400000" scaled="0"/>
              </a:gradFill>
            </a:endParaRPr>
          </a:p>
        </p:txBody>
      </p:sp>
      <p:cxnSp>
        <p:nvCxnSpPr>
          <p:cNvPr id="7" name="Straight Arrow Connector 6">
            <a:extLst>
              <a:ext uri="{FF2B5EF4-FFF2-40B4-BE49-F238E27FC236}">
                <a16:creationId xmlns:a16="http://schemas.microsoft.com/office/drawing/2014/main" id="{99BA4F98-08E5-418A-8142-CD2FBE564FA6}"/>
              </a:ext>
            </a:extLst>
          </p:cNvPr>
          <p:cNvCxnSpPr>
            <a:cxnSpLocks/>
            <a:stCxn id="4" idx="3"/>
            <a:endCxn id="5" idx="1"/>
          </p:cNvCxnSpPr>
          <p:nvPr/>
        </p:nvCxnSpPr>
        <p:spPr>
          <a:xfrm>
            <a:off x="4329404" y="2396815"/>
            <a:ext cx="3327918"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913691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321004"/>
            <a:ext cx="6637867" cy="1107996"/>
          </a:xfrm>
        </p:spPr>
        <p:txBody>
          <a:bodyPr/>
          <a:lstStyle/>
          <a:p>
            <a:r>
              <a:rPr lang="en-US" dirty="0"/>
              <a:t>Textual Augmentation for NLP In Deep Learning</a:t>
            </a:r>
          </a:p>
        </p:txBody>
      </p:sp>
      <p:sp>
        <p:nvSpPr>
          <p:cNvPr id="5" name="Text Placeholder 4"/>
          <p:cNvSpPr>
            <a:spLocks noGrp="1"/>
          </p:cNvSpPr>
          <p:nvPr>
            <p:ph type="body" sz="quarter" idx="12"/>
          </p:nvPr>
        </p:nvSpPr>
        <p:spPr/>
        <p:txBody>
          <a:bodyPr/>
          <a:lstStyle/>
          <a:p>
            <a:r>
              <a:rPr lang="en-US" dirty="0"/>
              <a:t>Harsh Sharma</a:t>
            </a:r>
          </a:p>
        </p:txBody>
      </p:sp>
    </p:spTree>
    <p:extLst>
      <p:ext uri="{BB962C8B-B14F-4D97-AF65-F5344CB8AC3E}">
        <p14:creationId xmlns:p14="http://schemas.microsoft.com/office/powerpoint/2010/main" val="242681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a:t>3. NLP </a:t>
            </a:r>
            <a:r>
              <a:rPr lang="en-US" dirty="0" err="1"/>
              <a:t>Albumenation</a:t>
            </a:r>
            <a:endParaRPr lang="en-US" dirty="0"/>
          </a:p>
        </p:txBody>
      </p:sp>
      <p:sp>
        <p:nvSpPr>
          <p:cNvPr id="6" name="Text Placeholder 5"/>
          <p:cNvSpPr>
            <a:spLocks noGrp="1"/>
          </p:cNvSpPr>
          <p:nvPr>
            <p:ph type="body" sz="quarter" idx="10"/>
          </p:nvPr>
        </p:nvSpPr>
        <p:spPr>
          <a:xfrm>
            <a:off x="586740" y="1089337"/>
            <a:ext cx="11018520" cy="7078861"/>
          </a:xfrm>
        </p:spPr>
        <p:txBody>
          <a:bodyPr/>
          <a:lstStyle/>
          <a:p>
            <a:r>
              <a:rPr lang="en-US" sz="2000" dirty="0"/>
              <a:t>In the above two methods, we saw what could be done to bring positional and semantic augmentations with different approached specially focused for text data.</a:t>
            </a:r>
          </a:p>
          <a:p>
            <a:r>
              <a:rPr lang="en-US" sz="2000" dirty="0"/>
              <a:t>But what if we would like to implement some principles, which were meant to be made for  computer vision data augmentation, can be used for NLP data augmentation? </a:t>
            </a:r>
          </a:p>
          <a:p>
            <a:pPr marL="0" indent="0">
              <a:buNone/>
            </a:pPr>
            <a:r>
              <a:rPr lang="en-US" sz="2000" dirty="0"/>
              <a:t>NLP </a:t>
            </a:r>
            <a:r>
              <a:rPr lang="en-US" sz="2000" dirty="0" err="1"/>
              <a:t>Albumention</a:t>
            </a:r>
            <a:r>
              <a:rPr lang="en-US" sz="2000" dirty="0"/>
              <a:t> ideally focusses on this approach. They use the core or base classes , meant to function for computer vision-based data augmentations.</a:t>
            </a:r>
          </a:p>
          <a:p>
            <a:pPr marL="0" indent="0">
              <a:buNone/>
            </a:pPr>
            <a:r>
              <a:rPr lang="en-US" sz="2000" dirty="0"/>
              <a:t>It has various utilities and a load of transformations, but the ones which we are going to discuss are given below :</a:t>
            </a:r>
          </a:p>
          <a:p>
            <a:r>
              <a:rPr lang="en-US" sz="2000" b="1" dirty="0"/>
              <a:t>Basic Transform</a:t>
            </a:r>
          </a:p>
          <a:p>
            <a:r>
              <a:rPr lang="en-US" sz="2000" b="1" dirty="0"/>
              <a:t>Shuffle Sentences Transform</a:t>
            </a:r>
          </a:p>
          <a:p>
            <a:r>
              <a:rPr lang="en-US" sz="2000" b="1" dirty="0"/>
              <a:t>Exclude Duplicates Sentence Transform</a:t>
            </a:r>
          </a:p>
          <a:p>
            <a:r>
              <a:rPr lang="en-US" sz="2000" b="1" dirty="0"/>
              <a:t>Exclude Numbers Transform</a:t>
            </a:r>
          </a:p>
          <a:p>
            <a:r>
              <a:rPr lang="en-US" sz="2000" b="1" dirty="0"/>
              <a:t>Swap Words Transform</a:t>
            </a:r>
          </a:p>
          <a:p>
            <a:r>
              <a:rPr lang="en-US" sz="2000" b="1" dirty="0"/>
              <a:t>Cut Words Transform</a:t>
            </a:r>
          </a:p>
          <a:p>
            <a:endParaRPr lang="en-US" sz="2000" b="1" dirty="0"/>
          </a:p>
          <a:p>
            <a:pPr marL="0" indent="0">
              <a:buNone/>
            </a:pPr>
            <a:r>
              <a:rPr lang="en-US" sz="2000" b="1" u="sng" dirty="0"/>
              <a:t>NOTE : There can be ‘N’ number of transformations applied as per use case and requirement.</a:t>
            </a:r>
          </a:p>
          <a:p>
            <a:endParaRPr lang="en-US" sz="2000" b="1" dirty="0"/>
          </a:p>
          <a:p>
            <a:pPr marL="0" indent="0">
              <a:buNone/>
            </a:pPr>
            <a:endParaRPr lang="en-US" sz="2000" b="1"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1878940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BDFE233E-8273-44DF-B38D-7F07364D066E}"/>
              </a:ext>
            </a:extLst>
          </p:cNvPr>
          <p:cNvGraphicFramePr>
            <a:graphicFrameLocks noGrp="1"/>
          </p:cNvGraphicFramePr>
          <p:nvPr>
            <p:extLst>
              <p:ext uri="{D42A27DB-BD31-4B8C-83A1-F6EECF244321}">
                <p14:modId xmlns:p14="http://schemas.microsoft.com/office/powerpoint/2010/main" val="3098592941"/>
              </p:ext>
            </p:extLst>
          </p:nvPr>
        </p:nvGraphicFramePr>
        <p:xfrm>
          <a:off x="755780" y="242596"/>
          <a:ext cx="10571583" cy="5048552"/>
        </p:xfrm>
        <a:graphic>
          <a:graphicData uri="http://schemas.openxmlformats.org/drawingml/2006/table">
            <a:tbl>
              <a:tblPr firstRow="1" bandRow="1">
                <a:tableStyleId>{5C22544A-7EE6-4342-B048-85BDC9FD1C3A}</a:tableStyleId>
              </a:tblPr>
              <a:tblGrid>
                <a:gridCol w="2848197">
                  <a:extLst>
                    <a:ext uri="{9D8B030D-6E8A-4147-A177-3AD203B41FA5}">
                      <a16:colId xmlns:a16="http://schemas.microsoft.com/office/drawing/2014/main" val="3205906172"/>
                    </a:ext>
                  </a:extLst>
                </a:gridCol>
                <a:gridCol w="3042548">
                  <a:extLst>
                    <a:ext uri="{9D8B030D-6E8A-4147-A177-3AD203B41FA5}">
                      <a16:colId xmlns:a16="http://schemas.microsoft.com/office/drawing/2014/main" val="3816619673"/>
                    </a:ext>
                  </a:extLst>
                </a:gridCol>
                <a:gridCol w="2340419">
                  <a:extLst>
                    <a:ext uri="{9D8B030D-6E8A-4147-A177-3AD203B41FA5}">
                      <a16:colId xmlns:a16="http://schemas.microsoft.com/office/drawing/2014/main" val="2861810411"/>
                    </a:ext>
                  </a:extLst>
                </a:gridCol>
                <a:gridCol w="2340419">
                  <a:extLst>
                    <a:ext uri="{9D8B030D-6E8A-4147-A177-3AD203B41FA5}">
                      <a16:colId xmlns:a16="http://schemas.microsoft.com/office/drawing/2014/main" val="3628599508"/>
                    </a:ext>
                  </a:extLst>
                </a:gridCol>
              </a:tblGrid>
              <a:tr h="1025192">
                <a:tc>
                  <a:txBody>
                    <a:bodyPr/>
                    <a:lstStyle/>
                    <a:p>
                      <a:endParaRPr lang="en-IN" dirty="0"/>
                    </a:p>
                  </a:txBody>
                  <a:tcPr/>
                </a:tc>
                <a:tc>
                  <a:txBody>
                    <a:bodyPr/>
                    <a:lstStyle/>
                    <a:p>
                      <a:r>
                        <a:rPr lang="en-US" dirty="0"/>
                        <a:t>Original Input Sentence</a:t>
                      </a:r>
                      <a:endParaRPr lang="en-IN" dirty="0"/>
                    </a:p>
                  </a:txBody>
                  <a:tcPr/>
                </a:tc>
                <a:tc>
                  <a:txBody>
                    <a:bodyPr/>
                    <a:lstStyle/>
                    <a:p>
                      <a:r>
                        <a:rPr lang="en-US" dirty="0"/>
                        <a:t>Augmented Sentence</a:t>
                      </a:r>
                      <a:endParaRPr lang="en-IN" dirty="0"/>
                    </a:p>
                  </a:txBody>
                  <a:tcPr/>
                </a:tc>
                <a:tc>
                  <a:txBody>
                    <a:bodyPr/>
                    <a:lstStyle/>
                    <a:p>
                      <a:r>
                        <a:rPr lang="en-US" dirty="0"/>
                        <a:t>Operation Done</a:t>
                      </a:r>
                      <a:endParaRPr lang="en-IN" dirty="0"/>
                    </a:p>
                  </a:txBody>
                  <a:tcPr/>
                </a:tc>
                <a:extLst>
                  <a:ext uri="{0D108BD9-81ED-4DB2-BD59-A6C34878D82A}">
                    <a16:rowId xmlns:a16="http://schemas.microsoft.com/office/drawing/2014/main" val="432200189"/>
                  </a:ext>
                </a:extLst>
              </a:tr>
              <a:tr h="370840">
                <a:tc>
                  <a:txBody>
                    <a:bodyPr/>
                    <a:lstStyle/>
                    <a:p>
                      <a:r>
                        <a:rPr lang="en-US" dirty="0"/>
                        <a:t>Shuffled Sentences</a:t>
                      </a:r>
                      <a:endParaRPr lang="en-IN" dirty="0"/>
                    </a:p>
                  </a:txBody>
                  <a:tcPr/>
                </a:tc>
                <a:tc>
                  <a:txBody>
                    <a:bodyPr/>
                    <a:lstStyle/>
                    <a:p>
                      <a:r>
                        <a:rPr lang="en-US" dirty="0"/>
                        <a:t>NTSB says Autopilot engaged in 2018 California Tesla crash Unemployment falls to post-crash low of 5.2%</a:t>
                      </a:r>
                      <a:endParaRPr lang="en-IN" dirty="0"/>
                    </a:p>
                  </a:txBody>
                  <a:tcPr/>
                </a:tc>
                <a:tc>
                  <a:txBody>
                    <a:bodyPr/>
                    <a:lstStyle/>
                    <a:p>
                      <a:r>
                        <a:rPr lang="en-US" dirty="0"/>
                        <a:t>Unemployment falls to post-crash low of 5.2% NTSB says Autopilot engaged in 2018 California Tesla crash</a:t>
                      </a:r>
                      <a:endParaRPr lang="en-IN" dirty="0"/>
                    </a:p>
                  </a:txBody>
                  <a:tcPr/>
                </a:tc>
                <a:tc>
                  <a:txBody>
                    <a:bodyPr/>
                    <a:lstStyle/>
                    <a:p>
                      <a:r>
                        <a:rPr lang="en-US" dirty="0"/>
                        <a:t>Just Shuffled The sentences from corpus – change in order</a:t>
                      </a:r>
                      <a:endParaRPr lang="en-IN" dirty="0"/>
                    </a:p>
                  </a:txBody>
                  <a:tcPr/>
                </a:tc>
                <a:extLst>
                  <a:ext uri="{0D108BD9-81ED-4DB2-BD59-A6C34878D82A}">
                    <a16:rowId xmlns:a16="http://schemas.microsoft.com/office/drawing/2014/main" val="1129705153"/>
                  </a:ext>
                </a:extLst>
              </a:tr>
              <a:tr h="370840">
                <a:tc>
                  <a:txBody>
                    <a:bodyPr/>
                    <a:lstStyle/>
                    <a:p>
                      <a:r>
                        <a:rPr lang="en-US" dirty="0"/>
                        <a:t>Swap Words</a:t>
                      </a:r>
                      <a:endParaRPr lang="en-IN" dirty="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North Korean footballer Han joins Italian giants Juventus . UK government lawyer says proroguing parliament 'political not legal'</a:t>
                      </a:r>
                      <a:endParaRPr lang="en-IN" dirty="0"/>
                    </a:p>
                  </a:txBody>
                  <a:tcPr/>
                </a:tc>
                <a:tc>
                  <a:txBody>
                    <a:bodyPr/>
                    <a:lstStyle/>
                    <a:p>
                      <a:r>
                        <a:rPr lang="en-US" sz="1800" b="0" i="0" kern="1200" dirty="0">
                          <a:solidFill>
                            <a:schemeClr val="dk1"/>
                          </a:solidFill>
                          <a:effectLst/>
                          <a:latin typeface="+mn-lt"/>
                          <a:ea typeface="+mn-ea"/>
                          <a:cs typeface="+mn-cs"/>
                        </a:rPr>
                        <a:t>Korean Han footballer joins Italian giants Juventus . UK government lawyer proroguing says 'political parliament not legal'</a:t>
                      </a:r>
                      <a:endParaRPr lang="en-IN" dirty="0"/>
                    </a:p>
                  </a:txBody>
                  <a:tcPr/>
                </a:tc>
                <a:tc>
                  <a:txBody>
                    <a:bodyPr/>
                    <a:lstStyle/>
                    <a:p>
                      <a:r>
                        <a:rPr lang="en-US" dirty="0"/>
                        <a:t>Randomly Swap the Words</a:t>
                      </a:r>
                      <a:endParaRPr lang="en-IN" dirty="0"/>
                    </a:p>
                  </a:txBody>
                  <a:tcPr/>
                </a:tc>
                <a:extLst>
                  <a:ext uri="{0D108BD9-81ED-4DB2-BD59-A6C34878D82A}">
                    <a16:rowId xmlns:a16="http://schemas.microsoft.com/office/drawing/2014/main" val="38118258"/>
                  </a:ext>
                </a:extLst>
              </a:tr>
            </a:tbl>
          </a:graphicData>
        </a:graphic>
      </p:graphicFrame>
    </p:spTree>
    <p:extLst>
      <p:ext uri="{BB962C8B-B14F-4D97-AF65-F5344CB8AC3E}">
        <p14:creationId xmlns:p14="http://schemas.microsoft.com/office/powerpoint/2010/main" val="54243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BDFE233E-8273-44DF-B38D-7F07364D066E}"/>
              </a:ext>
            </a:extLst>
          </p:cNvPr>
          <p:cNvGraphicFramePr>
            <a:graphicFrameLocks noGrp="1"/>
          </p:cNvGraphicFramePr>
          <p:nvPr>
            <p:extLst>
              <p:ext uri="{D42A27DB-BD31-4B8C-83A1-F6EECF244321}">
                <p14:modId xmlns:p14="http://schemas.microsoft.com/office/powerpoint/2010/main" val="988524616"/>
              </p:ext>
            </p:extLst>
          </p:nvPr>
        </p:nvGraphicFramePr>
        <p:xfrm>
          <a:off x="755780" y="242596"/>
          <a:ext cx="10571583" cy="6145832"/>
        </p:xfrm>
        <a:graphic>
          <a:graphicData uri="http://schemas.openxmlformats.org/drawingml/2006/table">
            <a:tbl>
              <a:tblPr firstRow="1" bandRow="1">
                <a:tableStyleId>{5C22544A-7EE6-4342-B048-85BDC9FD1C3A}</a:tableStyleId>
              </a:tblPr>
              <a:tblGrid>
                <a:gridCol w="2848197">
                  <a:extLst>
                    <a:ext uri="{9D8B030D-6E8A-4147-A177-3AD203B41FA5}">
                      <a16:colId xmlns:a16="http://schemas.microsoft.com/office/drawing/2014/main" val="3205906172"/>
                    </a:ext>
                  </a:extLst>
                </a:gridCol>
                <a:gridCol w="3042548">
                  <a:extLst>
                    <a:ext uri="{9D8B030D-6E8A-4147-A177-3AD203B41FA5}">
                      <a16:colId xmlns:a16="http://schemas.microsoft.com/office/drawing/2014/main" val="3816619673"/>
                    </a:ext>
                  </a:extLst>
                </a:gridCol>
                <a:gridCol w="2340419">
                  <a:extLst>
                    <a:ext uri="{9D8B030D-6E8A-4147-A177-3AD203B41FA5}">
                      <a16:colId xmlns:a16="http://schemas.microsoft.com/office/drawing/2014/main" val="2861810411"/>
                    </a:ext>
                  </a:extLst>
                </a:gridCol>
                <a:gridCol w="2340419">
                  <a:extLst>
                    <a:ext uri="{9D8B030D-6E8A-4147-A177-3AD203B41FA5}">
                      <a16:colId xmlns:a16="http://schemas.microsoft.com/office/drawing/2014/main" val="3628599508"/>
                    </a:ext>
                  </a:extLst>
                </a:gridCol>
              </a:tblGrid>
              <a:tr h="1025192">
                <a:tc>
                  <a:txBody>
                    <a:bodyPr/>
                    <a:lstStyle/>
                    <a:p>
                      <a:endParaRPr lang="en-IN" dirty="0"/>
                    </a:p>
                  </a:txBody>
                  <a:tcPr/>
                </a:tc>
                <a:tc>
                  <a:txBody>
                    <a:bodyPr/>
                    <a:lstStyle/>
                    <a:p>
                      <a:r>
                        <a:rPr lang="en-US" dirty="0"/>
                        <a:t>Original Input Sentence</a:t>
                      </a:r>
                      <a:endParaRPr lang="en-IN" dirty="0"/>
                    </a:p>
                  </a:txBody>
                  <a:tcPr/>
                </a:tc>
                <a:tc>
                  <a:txBody>
                    <a:bodyPr/>
                    <a:lstStyle/>
                    <a:p>
                      <a:r>
                        <a:rPr lang="en-US" dirty="0"/>
                        <a:t>Augmented Sentence</a:t>
                      </a:r>
                      <a:endParaRPr lang="en-IN" dirty="0"/>
                    </a:p>
                  </a:txBody>
                  <a:tcPr/>
                </a:tc>
                <a:tc>
                  <a:txBody>
                    <a:bodyPr/>
                    <a:lstStyle/>
                    <a:p>
                      <a:r>
                        <a:rPr lang="en-US" dirty="0"/>
                        <a:t>Operation Done</a:t>
                      </a:r>
                      <a:endParaRPr lang="en-IN" dirty="0"/>
                    </a:p>
                  </a:txBody>
                  <a:tcPr/>
                </a:tc>
                <a:extLst>
                  <a:ext uri="{0D108BD9-81ED-4DB2-BD59-A6C34878D82A}">
                    <a16:rowId xmlns:a16="http://schemas.microsoft.com/office/drawing/2014/main" val="432200189"/>
                  </a:ext>
                </a:extLst>
              </a:tr>
              <a:tr h="370840">
                <a:tc>
                  <a:txBody>
                    <a:bodyPr/>
                    <a:lstStyle/>
                    <a:p>
                      <a:r>
                        <a:rPr lang="en-US" dirty="0"/>
                        <a:t>Exclude Numbers</a:t>
                      </a:r>
                      <a:endParaRPr lang="en-IN" dirty="0"/>
                    </a:p>
                  </a:txBody>
                  <a:tcPr/>
                </a:tc>
                <a:tc>
                  <a:txBody>
                    <a:bodyPr/>
                    <a:lstStyle/>
                    <a:p>
                      <a:r>
                        <a:rPr lang="en-US" sz="1800" b="0" i="0" kern="1200" dirty="0">
                          <a:solidFill>
                            <a:schemeClr val="dk1"/>
                          </a:solidFill>
                          <a:effectLst/>
                          <a:latin typeface="+mn-lt"/>
                          <a:ea typeface="+mn-ea"/>
                          <a:cs typeface="+mn-cs"/>
                        </a:rPr>
                        <a:t>Unemployment falls to post-crash low of 5.2%. Louise Kennedy AW2019: Long coats, sparkling tweed dresses and emerald knits</a:t>
                      </a:r>
                      <a:endParaRPr lang="en-IN" dirty="0"/>
                    </a:p>
                  </a:txBody>
                  <a:tcPr/>
                </a:tc>
                <a:tc>
                  <a:txBody>
                    <a:bodyPr/>
                    <a:lstStyle/>
                    <a:p>
                      <a:r>
                        <a:rPr lang="en-US" sz="1800" b="0" i="0" kern="1200" dirty="0">
                          <a:solidFill>
                            <a:schemeClr val="dk1"/>
                          </a:solidFill>
                          <a:effectLst/>
                          <a:latin typeface="+mn-lt"/>
                          <a:ea typeface="+mn-ea"/>
                          <a:cs typeface="+mn-cs"/>
                        </a:rPr>
                        <a:t>Unemployment falls to post-crash low of .% Louise Kennedy AW: Long coats, sparkling tweed dresses and emerald knits</a:t>
                      </a:r>
                      <a:endParaRPr lang="en-IN" dirty="0"/>
                    </a:p>
                  </a:txBody>
                  <a:tcPr/>
                </a:tc>
                <a:tc>
                  <a:txBody>
                    <a:bodyPr/>
                    <a:lstStyle/>
                    <a:p>
                      <a:r>
                        <a:rPr lang="en-US" dirty="0"/>
                        <a:t>Removing Numbers from sentences.</a:t>
                      </a:r>
                      <a:endParaRPr lang="en-IN" dirty="0"/>
                    </a:p>
                  </a:txBody>
                  <a:tcPr/>
                </a:tc>
                <a:extLst>
                  <a:ext uri="{0D108BD9-81ED-4DB2-BD59-A6C34878D82A}">
                    <a16:rowId xmlns:a16="http://schemas.microsoft.com/office/drawing/2014/main" val="1129705153"/>
                  </a:ext>
                </a:extLst>
              </a:tr>
              <a:tr h="370840">
                <a:tc>
                  <a:txBody>
                    <a:bodyPr/>
                    <a:lstStyle/>
                    <a:p>
                      <a:r>
                        <a:rPr lang="en-US" dirty="0"/>
                        <a:t>Exclude Duplicates</a:t>
                      </a:r>
                      <a:endParaRPr lang="en-IN" dirty="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dirty="0"/>
                        <a:t>North Korean footballer Han joins Italian giants Juventus.UK government lawyer says proroguing parliament 'political not legal.</a:t>
                      </a:r>
                      <a:endParaRPr lang="en-IN" dirty="0"/>
                    </a:p>
                    <a:p>
                      <a:endParaRPr lang="en-IN" dirty="0"/>
                    </a:p>
                  </a:txBody>
                  <a:tcPr/>
                </a:tc>
                <a:tc>
                  <a:txBody>
                    <a:bodyPr/>
                    <a:lstStyle/>
                    <a:p>
                      <a:r>
                        <a:rPr lang="en-US" dirty="0"/>
                        <a:t>North Korean footballer Han joins Italian giants Juventus. North Korean footballer Han joins Italian giants Juventus.UK government lawyer says proroguing parliament 'political not legal.</a:t>
                      </a:r>
                      <a:endParaRPr lang="en-IN" dirty="0"/>
                    </a:p>
                  </a:txBody>
                  <a:tcPr/>
                </a:tc>
                <a:tc>
                  <a:txBody>
                    <a:bodyPr/>
                    <a:lstStyle/>
                    <a:p>
                      <a:r>
                        <a:rPr lang="en-US" dirty="0"/>
                        <a:t>Removes duplicates from the corpus</a:t>
                      </a:r>
                      <a:endParaRPr lang="en-IN" dirty="0"/>
                    </a:p>
                  </a:txBody>
                  <a:tcPr/>
                </a:tc>
                <a:extLst>
                  <a:ext uri="{0D108BD9-81ED-4DB2-BD59-A6C34878D82A}">
                    <a16:rowId xmlns:a16="http://schemas.microsoft.com/office/drawing/2014/main" val="38118258"/>
                  </a:ext>
                </a:extLst>
              </a:tr>
            </a:tbl>
          </a:graphicData>
        </a:graphic>
      </p:graphicFrame>
    </p:spTree>
    <p:extLst>
      <p:ext uri="{BB962C8B-B14F-4D97-AF65-F5344CB8AC3E}">
        <p14:creationId xmlns:p14="http://schemas.microsoft.com/office/powerpoint/2010/main" val="134811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896174" y="3152001"/>
            <a:ext cx="11018520" cy="553998"/>
          </a:xfrm>
        </p:spPr>
        <p:txBody>
          <a:bodyPr/>
          <a:lstStyle/>
          <a:p>
            <a:r>
              <a:rPr lang="en-US" dirty="0"/>
              <a:t>Pros vs Cons for Above Discussed Methods</a:t>
            </a:r>
          </a:p>
        </p:txBody>
      </p:sp>
    </p:spTree>
    <p:extLst>
      <p:ext uri="{BB962C8B-B14F-4D97-AF65-F5344CB8AC3E}">
        <p14:creationId xmlns:p14="http://schemas.microsoft.com/office/powerpoint/2010/main" val="2186970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BDFE233E-8273-44DF-B38D-7F07364D066E}"/>
              </a:ext>
            </a:extLst>
          </p:cNvPr>
          <p:cNvGraphicFramePr>
            <a:graphicFrameLocks noGrp="1"/>
          </p:cNvGraphicFramePr>
          <p:nvPr>
            <p:extLst>
              <p:ext uri="{D42A27DB-BD31-4B8C-83A1-F6EECF244321}">
                <p14:modId xmlns:p14="http://schemas.microsoft.com/office/powerpoint/2010/main" val="2116568158"/>
              </p:ext>
            </p:extLst>
          </p:nvPr>
        </p:nvGraphicFramePr>
        <p:xfrm>
          <a:off x="241042" y="170042"/>
          <a:ext cx="11795448" cy="6243596"/>
        </p:xfrm>
        <a:graphic>
          <a:graphicData uri="http://schemas.openxmlformats.org/drawingml/2006/table">
            <a:tbl>
              <a:tblPr firstRow="1" bandRow="1">
                <a:tableStyleId>{5C22544A-7EE6-4342-B048-85BDC9FD1C3A}</a:tableStyleId>
              </a:tblPr>
              <a:tblGrid>
                <a:gridCol w="2712055">
                  <a:extLst>
                    <a:ext uri="{9D8B030D-6E8A-4147-A177-3AD203B41FA5}">
                      <a16:colId xmlns:a16="http://schemas.microsoft.com/office/drawing/2014/main" val="3205906172"/>
                    </a:ext>
                  </a:extLst>
                </a:gridCol>
                <a:gridCol w="4177763">
                  <a:extLst>
                    <a:ext uri="{9D8B030D-6E8A-4147-A177-3AD203B41FA5}">
                      <a16:colId xmlns:a16="http://schemas.microsoft.com/office/drawing/2014/main" val="3816619673"/>
                    </a:ext>
                  </a:extLst>
                </a:gridCol>
                <a:gridCol w="4905630">
                  <a:extLst>
                    <a:ext uri="{9D8B030D-6E8A-4147-A177-3AD203B41FA5}">
                      <a16:colId xmlns:a16="http://schemas.microsoft.com/office/drawing/2014/main" val="2861810411"/>
                    </a:ext>
                  </a:extLst>
                </a:gridCol>
              </a:tblGrid>
              <a:tr h="1031516">
                <a:tc>
                  <a:txBody>
                    <a:bodyPr/>
                    <a:lstStyle/>
                    <a:p>
                      <a:r>
                        <a:rPr lang="en-US" dirty="0"/>
                        <a:t>Packages</a:t>
                      </a:r>
                      <a:endParaRPr lang="en-IN" dirty="0"/>
                    </a:p>
                  </a:txBody>
                  <a:tcPr/>
                </a:tc>
                <a:tc>
                  <a:txBody>
                    <a:bodyPr/>
                    <a:lstStyle/>
                    <a:p>
                      <a:r>
                        <a:rPr lang="en-US" dirty="0"/>
                        <a:t>Pros</a:t>
                      </a:r>
                      <a:endParaRPr lang="en-IN" dirty="0"/>
                    </a:p>
                  </a:txBody>
                  <a:tcPr/>
                </a:tc>
                <a:tc>
                  <a:txBody>
                    <a:bodyPr/>
                    <a:lstStyle/>
                    <a:p>
                      <a:r>
                        <a:rPr lang="en-US" dirty="0"/>
                        <a:t>Cons</a:t>
                      </a:r>
                      <a:endParaRPr lang="en-IN" dirty="0"/>
                    </a:p>
                  </a:txBody>
                  <a:tcPr/>
                </a:tc>
                <a:extLst>
                  <a:ext uri="{0D108BD9-81ED-4DB2-BD59-A6C34878D82A}">
                    <a16:rowId xmlns:a16="http://schemas.microsoft.com/office/drawing/2014/main" val="432200189"/>
                  </a:ext>
                </a:extLst>
              </a:tr>
              <a:tr h="370840">
                <a:tc>
                  <a:txBody>
                    <a:bodyPr/>
                    <a:lstStyle/>
                    <a:p>
                      <a:r>
                        <a:rPr lang="en-US" dirty="0"/>
                        <a:t>Back Translating</a:t>
                      </a:r>
                      <a:endParaRPr lang="en-IN" dirty="0"/>
                    </a:p>
                  </a:txBody>
                  <a:tcPr/>
                </a:tc>
                <a:tc>
                  <a:txBody>
                    <a:bodyPr/>
                    <a:lstStyle/>
                    <a:p>
                      <a:pPr marL="285750" indent="-285750">
                        <a:buFont typeface="Arial" panose="020B0604020202020204" pitchFamily="34" charset="0"/>
                        <a:buChar char="•"/>
                      </a:pPr>
                      <a:r>
                        <a:rPr lang="en-US" dirty="0"/>
                        <a:t>Augments Positional phrases.</a:t>
                      </a:r>
                    </a:p>
                    <a:p>
                      <a:pPr marL="285750" indent="-285750">
                        <a:buFont typeface="Arial" panose="020B0604020202020204" pitchFamily="34" charset="0"/>
                        <a:buChar char="•"/>
                      </a:pPr>
                      <a:r>
                        <a:rPr lang="en-US" dirty="0"/>
                        <a:t>Might bring some diverse changes in sequences.</a:t>
                      </a:r>
                    </a:p>
                    <a:p>
                      <a:endParaRPr lang="en-US" dirty="0"/>
                    </a:p>
                    <a:p>
                      <a:endParaRPr lang="en-US" dirty="0"/>
                    </a:p>
                    <a:p>
                      <a:endParaRPr lang="en-US" dirty="0"/>
                    </a:p>
                    <a:p>
                      <a:endParaRPr lang="en-IN" dirty="0"/>
                    </a:p>
                  </a:txBody>
                  <a:tcPr/>
                </a:tc>
                <a:tc>
                  <a:txBody>
                    <a:bodyPr/>
                    <a:lstStyle/>
                    <a:p>
                      <a:pPr marL="285750" indent="-285750">
                        <a:buFont typeface="Arial" panose="020B0604020202020204" pitchFamily="34" charset="0"/>
                        <a:buChar char="•"/>
                      </a:pPr>
                      <a:r>
                        <a:rPr lang="en-US" dirty="0"/>
                        <a:t>Language dependent for augmentations.</a:t>
                      </a:r>
                    </a:p>
                    <a:p>
                      <a:pPr marL="285750" indent="-285750">
                        <a:buFont typeface="Arial" panose="020B0604020202020204" pitchFamily="34" charset="0"/>
                        <a:buChar char="•"/>
                      </a:pPr>
                      <a:r>
                        <a:rPr lang="en-US" dirty="0"/>
                        <a:t>Takes lot of time – depends on API for two translations call and input statements.</a:t>
                      </a:r>
                    </a:p>
                    <a:p>
                      <a:pPr marL="285750" indent="-285750">
                        <a:buFont typeface="Arial" panose="020B0604020202020204" pitchFamily="34" charset="0"/>
                        <a:buChar char="•"/>
                      </a:pPr>
                      <a:r>
                        <a:rPr lang="en-US" dirty="0"/>
                        <a:t>Random swap or deletion might occur.</a:t>
                      </a:r>
                      <a:endParaRPr lang="en-IN" dirty="0"/>
                    </a:p>
                  </a:txBody>
                  <a:tcPr/>
                </a:tc>
                <a:extLst>
                  <a:ext uri="{0D108BD9-81ED-4DB2-BD59-A6C34878D82A}">
                    <a16:rowId xmlns:a16="http://schemas.microsoft.com/office/drawing/2014/main" val="1129705153"/>
                  </a:ext>
                </a:extLst>
              </a:tr>
              <a:tr h="370840">
                <a:tc>
                  <a:txBody>
                    <a:bodyPr/>
                    <a:lstStyle/>
                    <a:p>
                      <a:r>
                        <a:rPr lang="en-US" dirty="0"/>
                        <a:t>Easy Data Augmentation</a:t>
                      </a:r>
                      <a:endParaRPr lang="en-IN" dirty="0"/>
                    </a:p>
                  </a:txBody>
                  <a:tcPr/>
                </a:tc>
                <a:tc>
                  <a:txBody>
                    <a:bodyPr/>
                    <a:lstStyle/>
                    <a:p>
                      <a:pPr marL="285750" indent="-285750">
                        <a:buFont typeface="Arial" panose="020B0604020202020204" pitchFamily="34" charset="0"/>
                        <a:buChar char="•"/>
                      </a:pPr>
                      <a:r>
                        <a:rPr lang="en-US" dirty="0"/>
                        <a:t>Focuses on traditional approaches for augmentation.</a:t>
                      </a:r>
                    </a:p>
                    <a:p>
                      <a:pPr marL="285750" indent="-285750">
                        <a:buFont typeface="Arial" panose="020B0604020202020204" pitchFamily="34" charset="0"/>
                        <a:buChar char="•"/>
                      </a:pPr>
                      <a:r>
                        <a:rPr lang="en-US" dirty="0"/>
                        <a:t>Helps in augmenting using random insertion and substitution.</a:t>
                      </a:r>
                    </a:p>
                  </a:txBody>
                  <a:tcPr/>
                </a:tc>
                <a:tc>
                  <a:txBody>
                    <a:bodyPr/>
                    <a:lstStyle/>
                    <a:p>
                      <a:pPr marL="285750" indent="-285750">
                        <a:buFont typeface="Arial" panose="020B0604020202020204" pitchFamily="34" charset="0"/>
                        <a:buChar char="•"/>
                      </a:pPr>
                      <a:r>
                        <a:rPr lang="en-US" dirty="0"/>
                        <a:t>The input file needs to be prepared in text format with ‘\t’ character along with specific labels.</a:t>
                      </a:r>
                    </a:p>
                    <a:p>
                      <a:pPr marL="285750" indent="-285750">
                        <a:buFont typeface="Arial" panose="020B0604020202020204" pitchFamily="34" charset="0"/>
                        <a:buChar char="•"/>
                      </a:pPr>
                      <a:r>
                        <a:rPr lang="en-US" dirty="0"/>
                        <a:t>Might take some time to train, since test and train data must be passed as text files.</a:t>
                      </a:r>
                    </a:p>
                    <a:p>
                      <a:endParaRPr lang="en-IN" dirty="0"/>
                    </a:p>
                  </a:txBody>
                  <a:tcPr/>
                </a:tc>
                <a:extLst>
                  <a:ext uri="{0D108BD9-81ED-4DB2-BD59-A6C34878D82A}">
                    <a16:rowId xmlns:a16="http://schemas.microsoft.com/office/drawing/2014/main" val="38118258"/>
                  </a:ext>
                </a:extLst>
              </a:tr>
              <a:tr h="370840">
                <a:tc>
                  <a:txBody>
                    <a:bodyPr/>
                    <a:lstStyle/>
                    <a:p>
                      <a:r>
                        <a:rPr lang="en-US" dirty="0"/>
                        <a:t>NLP </a:t>
                      </a:r>
                      <a:r>
                        <a:rPr lang="en-US" dirty="0" err="1"/>
                        <a:t>Albumenation</a:t>
                      </a:r>
                      <a:endParaRPr lang="en-IN" dirty="0"/>
                    </a:p>
                  </a:txBody>
                  <a:tcPr/>
                </a:tc>
                <a:tc>
                  <a:txBody>
                    <a:bodyPr/>
                    <a:lstStyle/>
                    <a:p>
                      <a:pPr marL="285750" indent="-285750">
                        <a:buFont typeface="Arial" panose="020B0604020202020204" pitchFamily="34" charset="0"/>
                        <a:buChar char="•"/>
                      </a:pPr>
                      <a:r>
                        <a:rPr lang="en-US" dirty="0"/>
                        <a:t>Uses Core classes developed for computer vision augmentations.</a:t>
                      </a:r>
                    </a:p>
                    <a:p>
                      <a:pPr marL="285750" indent="-285750">
                        <a:buFont typeface="Arial" panose="020B0604020202020204" pitchFamily="34" charset="0"/>
                        <a:buChar char="•"/>
                      </a:pPr>
                      <a:r>
                        <a:rPr lang="en-US" dirty="0"/>
                        <a:t>Flexible Transforms available for every specific user-case.</a:t>
                      </a:r>
                    </a:p>
                    <a:p>
                      <a:endParaRPr lang="en-US" dirty="0"/>
                    </a:p>
                  </a:txBody>
                  <a:tcPr/>
                </a:tc>
                <a:tc>
                  <a:txBody>
                    <a:bodyPr/>
                    <a:lstStyle/>
                    <a:p>
                      <a:pPr marL="285750" indent="-285750">
                        <a:buFont typeface="Arial" panose="020B0604020202020204" pitchFamily="34" charset="0"/>
                        <a:buChar char="•"/>
                      </a:pPr>
                      <a:r>
                        <a:rPr lang="en-US" dirty="0"/>
                        <a:t>Requires some ample amount of time to write custom classes as per user specific requirement.</a:t>
                      </a:r>
                      <a:endParaRPr lang="en-IN" dirty="0"/>
                    </a:p>
                  </a:txBody>
                  <a:tcPr/>
                </a:tc>
                <a:extLst>
                  <a:ext uri="{0D108BD9-81ED-4DB2-BD59-A6C34878D82A}">
                    <a16:rowId xmlns:a16="http://schemas.microsoft.com/office/drawing/2014/main" val="2077713714"/>
                  </a:ext>
                </a:extLst>
              </a:tr>
            </a:tbl>
          </a:graphicData>
        </a:graphic>
      </p:graphicFrame>
    </p:spTree>
    <p:extLst>
      <p:ext uri="{BB962C8B-B14F-4D97-AF65-F5344CB8AC3E}">
        <p14:creationId xmlns:p14="http://schemas.microsoft.com/office/powerpoint/2010/main" val="1429646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a:t>What have we learnt so far ..</a:t>
            </a:r>
          </a:p>
        </p:txBody>
      </p:sp>
      <p:sp>
        <p:nvSpPr>
          <p:cNvPr id="6" name="Text Placeholder 5"/>
          <p:cNvSpPr>
            <a:spLocks noGrp="1"/>
          </p:cNvSpPr>
          <p:nvPr>
            <p:ph type="body" sz="quarter" idx="10"/>
          </p:nvPr>
        </p:nvSpPr>
        <p:spPr>
          <a:xfrm>
            <a:off x="586740" y="1089337"/>
            <a:ext cx="11018520" cy="4936736"/>
          </a:xfrm>
        </p:spPr>
        <p:txBody>
          <a:bodyPr/>
          <a:lstStyle/>
          <a:p>
            <a:r>
              <a:rPr lang="en-US" sz="2000" dirty="0"/>
              <a:t>In the above-mentioned methods following reasons had a strong impact to consider the limitations :</a:t>
            </a:r>
          </a:p>
          <a:p>
            <a:endParaRPr lang="en-US" sz="2000" dirty="0"/>
          </a:p>
          <a:p>
            <a:r>
              <a:rPr lang="en-US" sz="2000" dirty="0"/>
              <a:t>Some of the packages mentioned above requires some extensive amount to either call APIs (Back translating) and to write specific custom classes for performing core transformations for every use case required(NLP </a:t>
            </a:r>
            <a:r>
              <a:rPr lang="en-US" sz="2000" dirty="0" err="1"/>
              <a:t>Albumenations</a:t>
            </a:r>
            <a:r>
              <a:rPr lang="en-US" sz="2000" dirty="0"/>
              <a:t>).</a:t>
            </a:r>
          </a:p>
          <a:p>
            <a:r>
              <a:rPr lang="en-US" sz="2000" dirty="0"/>
              <a:t>Above packages didn’t account for usage of contextual learning of sequences for handling augmentations.</a:t>
            </a:r>
          </a:p>
          <a:p>
            <a:endParaRPr lang="en-US" sz="2000" dirty="0"/>
          </a:p>
          <a:p>
            <a:endParaRPr lang="en-US" sz="2000" dirty="0"/>
          </a:p>
          <a:p>
            <a:pPr marL="0" indent="0" algn="ctr">
              <a:buNone/>
            </a:pPr>
            <a:r>
              <a:rPr lang="en-US" sz="2400" b="1" u="sng" dirty="0"/>
              <a:t>What if , all the above-mentioned operations could be wrapped under one common hood with better usage and implementations?</a:t>
            </a:r>
          </a:p>
          <a:p>
            <a:endParaRPr lang="en-US" sz="2000" dirty="0"/>
          </a:p>
          <a:p>
            <a:pPr marL="0" indent="0">
              <a:buNone/>
            </a:pPr>
            <a:endParaRPr lang="en-US" sz="2000" dirty="0"/>
          </a:p>
        </p:txBody>
      </p:sp>
    </p:spTree>
    <p:extLst>
      <p:ext uri="{BB962C8B-B14F-4D97-AF65-F5344CB8AC3E}">
        <p14:creationId xmlns:p14="http://schemas.microsoft.com/office/powerpoint/2010/main" val="2401758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a:t>4. NLP Aug</a:t>
            </a:r>
          </a:p>
        </p:txBody>
      </p:sp>
      <p:sp>
        <p:nvSpPr>
          <p:cNvPr id="6" name="Text Placeholder 5"/>
          <p:cNvSpPr>
            <a:spLocks noGrp="1"/>
          </p:cNvSpPr>
          <p:nvPr>
            <p:ph type="body" sz="quarter" idx="10"/>
          </p:nvPr>
        </p:nvSpPr>
        <p:spPr>
          <a:xfrm>
            <a:off x="586740" y="1089337"/>
            <a:ext cx="11018520" cy="4628960"/>
          </a:xfrm>
        </p:spPr>
        <p:txBody>
          <a:bodyPr/>
          <a:lstStyle/>
          <a:p>
            <a:r>
              <a:rPr lang="en-US" sz="2000" dirty="0"/>
              <a:t>Considering the above limitations, we are </a:t>
            </a:r>
            <a:r>
              <a:rPr lang="en-US" sz="2000" dirty="0" err="1"/>
              <a:t>gonna</a:t>
            </a:r>
            <a:r>
              <a:rPr lang="en-US" sz="2000" dirty="0"/>
              <a:t> look at an amazing package called </a:t>
            </a:r>
            <a:r>
              <a:rPr lang="en-US" sz="2000" dirty="0" err="1"/>
              <a:t>NLPAug</a:t>
            </a:r>
            <a:r>
              <a:rPr lang="en-US" sz="2000" dirty="0"/>
              <a:t>, which covers almost everything – to augment textual data using every possible learning mechanism!</a:t>
            </a:r>
          </a:p>
          <a:p>
            <a:endParaRPr lang="en-US" sz="2000" dirty="0"/>
          </a:p>
          <a:p>
            <a:r>
              <a:rPr lang="en-US" sz="2000" dirty="0" err="1"/>
              <a:t>NLPAug</a:t>
            </a:r>
            <a:r>
              <a:rPr lang="en-US" sz="2000" dirty="0"/>
              <a:t> offers three following levels of augmentation:</a:t>
            </a:r>
          </a:p>
          <a:p>
            <a:r>
              <a:rPr lang="en-US" sz="2000" b="1" dirty="0"/>
              <a:t> Character level augmentation</a:t>
            </a:r>
          </a:p>
          <a:p>
            <a:r>
              <a:rPr lang="en-US" sz="2000" b="1" dirty="0"/>
              <a:t> Word level augmentation</a:t>
            </a:r>
          </a:p>
          <a:p>
            <a:r>
              <a:rPr lang="en-US" sz="2000" b="1" dirty="0"/>
              <a:t> Sentence level augmentation</a:t>
            </a:r>
          </a:p>
          <a:p>
            <a:endParaRPr lang="en-US" sz="2000" b="1" dirty="0"/>
          </a:p>
          <a:p>
            <a:r>
              <a:rPr lang="en-US" sz="2000" dirty="0"/>
              <a:t>For all the above-mentioned levels, </a:t>
            </a:r>
            <a:r>
              <a:rPr lang="en-US" sz="2000" dirty="0" err="1"/>
              <a:t>NLPAug</a:t>
            </a:r>
            <a:r>
              <a:rPr lang="en-US" sz="2000" dirty="0"/>
              <a:t> also provides a variety of methods discussed in the previous slides such as: random deletion, random insertion, shuffling, synonym replacement, </a:t>
            </a:r>
            <a:r>
              <a:rPr lang="en-US" sz="2000" dirty="0" err="1"/>
              <a:t>etc</a:t>
            </a:r>
            <a:r>
              <a:rPr lang="en-US" sz="2000" dirty="0"/>
              <a:t>, with further added sub options to tune at more specific level.</a:t>
            </a:r>
          </a:p>
          <a:p>
            <a:endParaRPr lang="en-US" sz="2000" dirty="0"/>
          </a:p>
          <a:p>
            <a:pPr marL="0" indent="0" algn="ctr">
              <a:buNone/>
            </a:pPr>
            <a:r>
              <a:rPr lang="en-US" sz="2400" b="1" u="sng" dirty="0"/>
              <a:t>Let’s have a quick hand’s on the application to understand how it actually works!</a:t>
            </a:r>
            <a:endParaRPr lang="en-US" sz="2000" b="1" u="sng" dirty="0"/>
          </a:p>
        </p:txBody>
      </p:sp>
    </p:spTree>
    <p:extLst>
      <p:ext uri="{BB962C8B-B14F-4D97-AF65-F5344CB8AC3E}">
        <p14:creationId xmlns:p14="http://schemas.microsoft.com/office/powerpoint/2010/main" val="2608691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5216" y="2513229"/>
            <a:ext cx="10210302" cy="997196"/>
          </a:xfrm>
        </p:spPr>
        <p:txBody>
          <a:bodyPr/>
          <a:lstStyle/>
          <a:p>
            <a:r>
              <a:rPr lang="en-US" dirty="0"/>
              <a:t>Time for Hands-on Session with </a:t>
            </a:r>
            <a:r>
              <a:rPr lang="en-US" dirty="0" err="1"/>
              <a:t>NLPAug</a:t>
            </a:r>
            <a:r>
              <a:rPr lang="en-US" dirty="0"/>
              <a:t> Package</a:t>
            </a:r>
          </a:p>
        </p:txBody>
      </p:sp>
    </p:spTree>
    <p:extLst>
      <p:ext uri="{BB962C8B-B14F-4D97-AF65-F5344CB8AC3E}">
        <p14:creationId xmlns:p14="http://schemas.microsoft.com/office/powerpoint/2010/main" val="203203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a:t>Pros vs Cons of Data Augmentation in NLP</a:t>
            </a:r>
          </a:p>
        </p:txBody>
      </p:sp>
      <p:sp>
        <p:nvSpPr>
          <p:cNvPr id="6" name="Text Placeholder 5"/>
          <p:cNvSpPr>
            <a:spLocks noGrp="1"/>
          </p:cNvSpPr>
          <p:nvPr>
            <p:ph type="body" sz="quarter" idx="10"/>
          </p:nvPr>
        </p:nvSpPr>
        <p:spPr>
          <a:xfrm>
            <a:off x="586740" y="1089337"/>
            <a:ext cx="11018520" cy="4185761"/>
          </a:xfrm>
        </p:spPr>
        <p:txBody>
          <a:bodyPr/>
          <a:lstStyle/>
          <a:p>
            <a:r>
              <a:rPr lang="en-US" sz="2000" b="1" u="sng" dirty="0"/>
              <a:t>Pros:</a:t>
            </a:r>
          </a:p>
          <a:p>
            <a:r>
              <a:rPr lang="en-US" sz="2000" dirty="0"/>
              <a:t>Improves model accuracy for better generalization by adding more training data into the models and preventing data scarcity </a:t>
            </a:r>
          </a:p>
          <a:p>
            <a:r>
              <a:rPr lang="en-US" sz="2000" dirty="0"/>
              <a:t>It helps in reducing data overfitting and increasing uniqueness or variability in data </a:t>
            </a:r>
          </a:p>
          <a:p>
            <a:r>
              <a:rPr lang="en-US" sz="2000" dirty="0"/>
              <a:t>It helps to resolve class imbalance issues, especially in classification </a:t>
            </a:r>
          </a:p>
          <a:p>
            <a:r>
              <a:rPr lang="en-US" sz="2000" dirty="0"/>
              <a:t>Best of all, it helps in reducing time and efforts of collecting and labeling data manually.</a:t>
            </a:r>
          </a:p>
          <a:p>
            <a:endParaRPr lang="en-US" sz="2000" dirty="0"/>
          </a:p>
          <a:p>
            <a:r>
              <a:rPr lang="en-US" sz="2000" b="1" u="sng" dirty="0"/>
              <a:t>Cons:</a:t>
            </a:r>
          </a:p>
          <a:p>
            <a:r>
              <a:rPr lang="en-US" sz="2000" dirty="0"/>
              <a:t>Data augmentation can lead to data bias, i.e. the augmented data distribution can be quite different from the original one.</a:t>
            </a:r>
          </a:p>
          <a:p>
            <a:r>
              <a:rPr lang="en-US" sz="2000" dirty="0"/>
              <a:t>There is not an absolute guarantee that the model performance will increase after training it on augmented data – since training a model also depends on various other hyper parameters.</a:t>
            </a:r>
          </a:p>
        </p:txBody>
      </p:sp>
    </p:spTree>
    <p:extLst>
      <p:ext uri="{BB962C8B-B14F-4D97-AF65-F5344CB8AC3E}">
        <p14:creationId xmlns:p14="http://schemas.microsoft.com/office/powerpoint/2010/main" val="628646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553998"/>
          </a:xfrm>
        </p:spPr>
        <p:txBody>
          <a:bodyPr/>
          <a:lstStyle/>
          <a:p>
            <a:r>
              <a:rPr lang="en-US" dirty="0"/>
              <a:t>Acknowledgments </a:t>
            </a:r>
          </a:p>
        </p:txBody>
      </p:sp>
      <p:sp>
        <p:nvSpPr>
          <p:cNvPr id="6" name="Text Placeholder 5"/>
          <p:cNvSpPr>
            <a:spLocks noGrp="1"/>
          </p:cNvSpPr>
          <p:nvPr>
            <p:ph type="body" sz="quarter" idx="10"/>
          </p:nvPr>
        </p:nvSpPr>
        <p:spPr>
          <a:xfrm>
            <a:off x="586740" y="1089337"/>
            <a:ext cx="11018520" cy="5207579"/>
          </a:xfrm>
        </p:spPr>
        <p:txBody>
          <a:bodyPr/>
          <a:lstStyle/>
          <a:p>
            <a:pPr algn="l"/>
            <a:r>
              <a:rPr lang="en-US" b="1" i="1" dirty="0">
                <a:solidFill>
                  <a:schemeClr val="tx1"/>
                </a:solidFill>
                <a:effectLst/>
                <a:latin typeface="Roboto" panose="02000000000000000000" pitchFamily="2" charset="0"/>
              </a:rPr>
              <a:t>I would highly encourage to check out the following resources/packages mentioned below, which was referred for this specific event :</a:t>
            </a:r>
          </a:p>
          <a:p>
            <a:pPr algn="l">
              <a:buFont typeface="Arial" panose="020B0604020202020204" pitchFamily="34" charset="0"/>
              <a:buChar char="•"/>
            </a:pPr>
            <a:r>
              <a:rPr lang="en-US" b="0" i="0" dirty="0" err="1">
                <a:solidFill>
                  <a:schemeClr val="tx1"/>
                </a:solidFill>
                <a:effectLst/>
                <a:latin typeface="Roboto" panose="02000000000000000000" pitchFamily="2" charset="0"/>
              </a:rPr>
              <a:t>BackTranslation</a:t>
            </a:r>
            <a:r>
              <a:rPr lang="en-US" b="0" i="0" dirty="0">
                <a:solidFill>
                  <a:schemeClr val="tx1"/>
                </a:solidFill>
                <a:effectLst/>
                <a:latin typeface="Roboto" panose="02000000000000000000" pitchFamily="2" charset="0"/>
              </a:rPr>
              <a:t> - </a:t>
            </a:r>
            <a:r>
              <a:rPr lang="en-US" b="0" i="0" dirty="0">
                <a:solidFill>
                  <a:schemeClr val="tx1"/>
                </a:solidFill>
                <a:effectLst/>
                <a:latin typeface="Roboto" panose="02000000000000000000" pitchFamily="2" charset="0"/>
                <a:hlinkClick r:id="rId3">
                  <a:extLst>
                    <a:ext uri="{A12FA001-AC4F-418D-AE19-62706E023703}">
                      <ahyp:hlinkClr xmlns:ahyp="http://schemas.microsoft.com/office/drawing/2018/hyperlinkcolor" val="tx"/>
                    </a:ext>
                  </a:extLst>
                </a:hlinkClick>
              </a:rPr>
              <a:t>https://pypi.org/project/BackTranslation/</a:t>
            </a:r>
            <a:endParaRPr lang="en-US" b="0" i="0" dirty="0">
              <a:solidFill>
                <a:schemeClr val="tx1"/>
              </a:solidFill>
              <a:effectLst/>
              <a:latin typeface="Roboto" panose="02000000000000000000" pitchFamily="2" charset="0"/>
            </a:endParaRPr>
          </a:p>
          <a:p>
            <a:pPr algn="l">
              <a:buFont typeface="Arial" panose="020B0604020202020204" pitchFamily="34" charset="0"/>
              <a:buChar char="•"/>
            </a:pPr>
            <a:r>
              <a:rPr lang="en-US" b="0" i="0" dirty="0">
                <a:solidFill>
                  <a:schemeClr val="tx1"/>
                </a:solidFill>
                <a:effectLst/>
                <a:latin typeface="Roboto" panose="02000000000000000000" pitchFamily="2" charset="0"/>
              </a:rPr>
              <a:t>Easy Data Augmentation (EDA) -</a:t>
            </a:r>
          </a:p>
          <a:p>
            <a:pPr marL="742950" lvl="1" indent="-285750" algn="l">
              <a:buFont typeface="Arial" panose="020B0604020202020204" pitchFamily="34" charset="0"/>
              <a:buChar char="•"/>
            </a:pPr>
            <a:r>
              <a:rPr lang="en-US" b="0" i="0" dirty="0">
                <a:solidFill>
                  <a:schemeClr val="tx1"/>
                </a:solidFill>
                <a:effectLst/>
                <a:latin typeface="Roboto" panose="02000000000000000000" pitchFamily="2" charset="0"/>
                <a:hlinkClick r:id="rId4">
                  <a:extLst>
                    <a:ext uri="{A12FA001-AC4F-418D-AE19-62706E023703}">
                      <ahyp:hlinkClr xmlns:ahyp="http://schemas.microsoft.com/office/drawing/2018/hyperlinkcolor" val="tx"/>
                    </a:ext>
                  </a:extLst>
                </a:hlinkClick>
              </a:rPr>
              <a:t>https://github.com/jasonwei20/eda_nlp</a:t>
            </a:r>
            <a:endParaRPr lang="en-US" b="0" i="0" dirty="0">
              <a:solidFill>
                <a:schemeClr val="tx1"/>
              </a:solidFill>
              <a:effectLst/>
              <a:latin typeface="Roboto" panose="02000000000000000000" pitchFamily="2" charset="0"/>
            </a:endParaRPr>
          </a:p>
          <a:p>
            <a:pPr marL="742950" lvl="1" indent="-285750" algn="l">
              <a:buFont typeface="Arial" panose="020B0604020202020204" pitchFamily="34" charset="0"/>
              <a:buChar char="•"/>
            </a:pPr>
            <a:r>
              <a:rPr lang="en-US" b="0" i="0" dirty="0">
                <a:solidFill>
                  <a:schemeClr val="tx1"/>
                </a:solidFill>
                <a:effectLst/>
                <a:latin typeface="Roboto" panose="02000000000000000000" pitchFamily="2" charset="0"/>
                <a:hlinkClick r:id="rId5">
                  <a:extLst>
                    <a:ext uri="{A12FA001-AC4F-418D-AE19-62706E023703}">
                      <ahyp:hlinkClr xmlns:ahyp="http://schemas.microsoft.com/office/drawing/2018/hyperlinkcolor" val="tx"/>
                    </a:ext>
                  </a:extLst>
                </a:hlinkClick>
              </a:rPr>
              <a:t>https://arxiv.org/abs/1901.11196</a:t>
            </a:r>
            <a:endParaRPr lang="en-US" b="0" i="0" dirty="0">
              <a:solidFill>
                <a:schemeClr val="tx1"/>
              </a:solidFill>
              <a:effectLst/>
              <a:latin typeface="Roboto" panose="02000000000000000000" pitchFamily="2" charset="0"/>
            </a:endParaRPr>
          </a:p>
          <a:p>
            <a:pPr algn="l">
              <a:buFont typeface="Arial" panose="020B0604020202020204" pitchFamily="34" charset="0"/>
              <a:buChar char="•"/>
            </a:pPr>
            <a:r>
              <a:rPr lang="en-US" b="0" i="0" dirty="0" err="1">
                <a:solidFill>
                  <a:schemeClr val="tx1"/>
                </a:solidFill>
                <a:effectLst/>
                <a:latin typeface="Roboto" panose="02000000000000000000" pitchFamily="2" charset="0"/>
              </a:rPr>
              <a:t>Albumenations</a:t>
            </a:r>
            <a:r>
              <a:rPr lang="en-US" b="0" i="0" dirty="0">
                <a:solidFill>
                  <a:schemeClr val="tx1"/>
                </a:solidFill>
                <a:effectLst/>
                <a:latin typeface="Roboto" panose="02000000000000000000" pitchFamily="2" charset="0"/>
              </a:rPr>
              <a:t> -</a:t>
            </a:r>
          </a:p>
          <a:p>
            <a:pPr marL="742950" lvl="1" indent="-285750" algn="l">
              <a:buFont typeface="Arial" panose="020B0604020202020204" pitchFamily="34" charset="0"/>
              <a:buChar char="•"/>
            </a:pPr>
            <a:r>
              <a:rPr lang="en-US" b="0" i="0" dirty="0">
                <a:solidFill>
                  <a:schemeClr val="tx1"/>
                </a:solidFill>
                <a:effectLst/>
                <a:latin typeface="Roboto" panose="02000000000000000000" pitchFamily="2" charset="0"/>
                <a:hlinkClick r:id="rId6">
                  <a:extLst>
                    <a:ext uri="{A12FA001-AC4F-418D-AE19-62706E023703}">
                      <ahyp:hlinkClr xmlns:ahyp="http://schemas.microsoft.com/office/drawing/2018/hyperlinkcolor" val="tx"/>
                    </a:ext>
                  </a:extLst>
                </a:hlinkClick>
              </a:rPr>
              <a:t>https://github.com/albumentations-team/albumentations</a:t>
            </a:r>
            <a:endParaRPr lang="en-US" b="0" i="0" dirty="0">
              <a:solidFill>
                <a:schemeClr val="tx1"/>
              </a:solidFill>
              <a:effectLst/>
              <a:latin typeface="Roboto" panose="02000000000000000000" pitchFamily="2" charset="0"/>
            </a:endParaRPr>
          </a:p>
          <a:p>
            <a:pPr marL="742950" lvl="1" indent="-285750" algn="l">
              <a:buFont typeface="Arial" panose="020B0604020202020204" pitchFamily="34" charset="0"/>
              <a:buChar char="•"/>
            </a:pPr>
            <a:r>
              <a:rPr lang="en-US" b="0" i="0" dirty="0">
                <a:solidFill>
                  <a:schemeClr val="tx1"/>
                </a:solidFill>
                <a:effectLst/>
                <a:latin typeface="Roboto" panose="02000000000000000000" pitchFamily="2" charset="0"/>
                <a:hlinkClick r:id="rId7">
                  <a:extLst>
                    <a:ext uri="{A12FA001-AC4F-418D-AE19-62706E023703}">
                      <ahyp:hlinkClr xmlns:ahyp="http://schemas.microsoft.com/office/drawing/2018/hyperlinkcolor" val="tx"/>
                    </a:ext>
                  </a:extLst>
                </a:hlinkClick>
              </a:rPr>
              <a:t>https://albumentations.ai/docs/</a:t>
            </a:r>
            <a:endParaRPr lang="en-US" b="0" i="0" dirty="0">
              <a:solidFill>
                <a:schemeClr val="tx1"/>
              </a:solidFill>
              <a:effectLst/>
              <a:latin typeface="Roboto" panose="02000000000000000000" pitchFamily="2" charset="0"/>
            </a:endParaRPr>
          </a:p>
          <a:p>
            <a:pPr algn="l">
              <a:buFont typeface="Arial" panose="020B0604020202020204" pitchFamily="34" charset="0"/>
              <a:buChar char="•"/>
            </a:pPr>
            <a:r>
              <a:rPr lang="en-US" b="0" i="0" dirty="0" err="1">
                <a:solidFill>
                  <a:schemeClr val="tx1"/>
                </a:solidFill>
                <a:effectLst/>
                <a:latin typeface="Roboto" panose="02000000000000000000" pitchFamily="2" charset="0"/>
              </a:rPr>
              <a:t>NLPAug</a:t>
            </a:r>
            <a:r>
              <a:rPr lang="en-US" b="0" i="0" dirty="0">
                <a:solidFill>
                  <a:schemeClr val="tx1"/>
                </a:solidFill>
                <a:effectLst/>
                <a:latin typeface="Roboto" panose="02000000000000000000" pitchFamily="2" charset="0"/>
              </a:rPr>
              <a:t> - </a:t>
            </a:r>
            <a:r>
              <a:rPr lang="en-US" b="0" i="0" dirty="0">
                <a:solidFill>
                  <a:schemeClr val="tx1"/>
                </a:solidFill>
                <a:effectLst/>
                <a:latin typeface="Roboto" panose="02000000000000000000" pitchFamily="2" charset="0"/>
                <a:hlinkClick r:id="rId8">
                  <a:extLst>
                    <a:ext uri="{A12FA001-AC4F-418D-AE19-62706E023703}">
                      <ahyp:hlinkClr xmlns:ahyp="http://schemas.microsoft.com/office/drawing/2018/hyperlinkcolor" val="tx"/>
                    </a:ext>
                  </a:extLst>
                </a:hlinkClick>
              </a:rPr>
              <a:t>https://github.com/makcedward/nlpaug</a:t>
            </a:r>
            <a:endParaRPr lang="en-US" b="0" i="0" dirty="0">
              <a:solidFill>
                <a:schemeClr val="tx1"/>
              </a:solidFill>
              <a:effectLst/>
              <a:latin typeface="Roboto" panose="02000000000000000000" pitchFamily="2" charset="0"/>
            </a:endParaRPr>
          </a:p>
          <a:p>
            <a:pPr marL="0" indent="0">
              <a:buNone/>
            </a:pPr>
            <a:endParaRPr lang="en-US" sz="2000" dirty="0">
              <a:solidFill>
                <a:schemeClr val="tx1"/>
              </a:solidFill>
            </a:endParaRPr>
          </a:p>
        </p:txBody>
      </p:sp>
    </p:spTree>
    <p:extLst>
      <p:ext uri="{BB962C8B-B14F-4D97-AF65-F5344CB8AC3E}">
        <p14:creationId xmlns:p14="http://schemas.microsoft.com/office/powerpoint/2010/main" val="2673901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536354" y="460275"/>
            <a:ext cx="6637867" cy="553998"/>
          </a:xfrm>
        </p:spPr>
        <p:txBody>
          <a:bodyPr/>
          <a:lstStyle/>
          <a:p>
            <a:r>
              <a:rPr lang="en-US" dirty="0"/>
              <a:t>Harsh Sharma</a:t>
            </a:r>
          </a:p>
        </p:txBody>
      </p:sp>
      <p:sp>
        <p:nvSpPr>
          <p:cNvPr id="5" name="Text Placeholder 4"/>
          <p:cNvSpPr>
            <a:spLocks noGrp="1"/>
          </p:cNvSpPr>
          <p:nvPr>
            <p:ph type="body" sz="quarter" idx="12"/>
          </p:nvPr>
        </p:nvSpPr>
        <p:spPr>
          <a:xfrm>
            <a:off x="5536354" y="1163927"/>
            <a:ext cx="6655646" cy="4001095"/>
          </a:xfrm>
        </p:spPr>
        <p:txBody>
          <a:bodyPr/>
          <a:lstStyle/>
          <a:p>
            <a:pPr marL="342900" indent="-342900">
              <a:buFont typeface="Arial" panose="020B0604020202020204" pitchFamily="34" charset="0"/>
              <a:buChar char="•"/>
            </a:pPr>
            <a:r>
              <a:rPr lang="en-US" dirty="0"/>
              <a:t>3</a:t>
            </a:r>
            <a:r>
              <a:rPr lang="en-US" baseline="30000" dirty="0"/>
              <a:t>rd</a:t>
            </a:r>
            <a:r>
              <a:rPr lang="en-US" dirty="0"/>
              <a:t> Year CSE Undergrad @ SRM Chennai, India</a:t>
            </a:r>
          </a:p>
          <a:p>
            <a:pPr marL="342900" indent="-342900">
              <a:buFont typeface="Arial" panose="020B0604020202020204" pitchFamily="34" charset="0"/>
              <a:buChar char="•"/>
            </a:pPr>
            <a:r>
              <a:rPr lang="en-US" dirty="0"/>
              <a:t>Deep Learning (NLP) Intern @ NeuralSpace .</a:t>
            </a:r>
          </a:p>
          <a:p>
            <a:pPr marL="342900" indent="-342900">
              <a:buFont typeface="Arial" panose="020B0604020202020204" pitchFamily="34" charset="0"/>
              <a:buChar char="•"/>
            </a:pPr>
            <a:r>
              <a:rPr lang="en-US" dirty="0"/>
              <a:t>Research Intern @ NIT Jaipur &amp; SCAAI - Symbiosis Centre for Applied AI, Pune.</a:t>
            </a:r>
          </a:p>
          <a:p>
            <a:pPr marL="342900" indent="-342900">
              <a:buFont typeface="Arial" panose="020B0604020202020204" pitchFamily="34" charset="0"/>
              <a:buChar char="•"/>
            </a:pPr>
            <a:r>
              <a:rPr lang="en-US" dirty="0"/>
              <a:t>Research Author with active research background.</a:t>
            </a:r>
          </a:p>
          <a:p>
            <a:pPr marL="342900" indent="-342900">
              <a:buFont typeface="Arial" panose="020B0604020202020204" pitchFamily="34" charset="0"/>
              <a:buChar char="•"/>
            </a:pPr>
            <a:r>
              <a:rPr lang="en-US" dirty="0"/>
              <a:t>Worked with faculties on Research Papers.</a:t>
            </a:r>
          </a:p>
          <a:p>
            <a:pPr marL="342900" indent="-342900">
              <a:buFont typeface="Arial" panose="020B0604020202020204" pitchFamily="34" charset="0"/>
              <a:buChar char="•"/>
            </a:pPr>
            <a:r>
              <a:rPr lang="en-US" dirty="0"/>
              <a:t>Constantly Working on state-of-the-art projects and ML. Frameworks based packages.</a:t>
            </a:r>
          </a:p>
          <a:p>
            <a:pPr marL="342900" indent="-342900">
              <a:buFont typeface="Arial" panose="020B0604020202020204" pitchFamily="34" charset="0"/>
              <a:buChar char="•"/>
            </a:pPr>
            <a:r>
              <a:rPr lang="en-US" dirty="0"/>
              <a:t>Mentoring Juniors in Hackathons, and Deep Learning Domain.</a:t>
            </a:r>
          </a:p>
          <a:p>
            <a:pPr marL="342900" indent="-342900">
              <a:buFont typeface="Arial" panose="020B0604020202020204" pitchFamily="34" charset="0"/>
              <a:buChar char="•"/>
            </a:pPr>
            <a:r>
              <a:rPr lang="en-US" dirty="0"/>
              <a:t>Passionate NLP Enthusiast in Deep Learning .</a:t>
            </a:r>
          </a:p>
          <a:p>
            <a:pPr marL="342900" indent="-342900">
              <a:buFont typeface="Arial" panose="020B0604020202020204" pitchFamily="34" charset="0"/>
              <a:buChar char="•"/>
            </a:pPr>
            <a:r>
              <a:rPr lang="en-US" dirty="0"/>
              <a:t>Aspiring Data Scientist .</a:t>
            </a:r>
          </a:p>
          <a:p>
            <a:pPr marL="342900" indent="-342900">
              <a:buFont typeface="Arial" panose="020B0604020202020204" pitchFamily="34" charset="0"/>
              <a:buChar char="•"/>
            </a:pPr>
            <a:r>
              <a:rPr lang="en-US" dirty="0"/>
              <a:t>Die Hard fan of EDM.</a:t>
            </a:r>
          </a:p>
        </p:txBody>
      </p:sp>
      <p:pic>
        <p:nvPicPr>
          <p:cNvPr id="7" name="Picture 6" descr="A person in a blue shirt&#10;&#10;Description automatically generated with low confidence">
            <a:extLst>
              <a:ext uri="{FF2B5EF4-FFF2-40B4-BE49-F238E27FC236}">
                <a16:creationId xmlns:a16="http://schemas.microsoft.com/office/drawing/2014/main" id="{FD20BE7D-410E-4B5F-A453-735001843173}"/>
              </a:ext>
            </a:extLst>
          </p:cNvPr>
          <p:cNvPicPr>
            <a:picLocks noChangeAspect="1"/>
          </p:cNvPicPr>
          <p:nvPr/>
        </p:nvPicPr>
        <p:blipFill>
          <a:blip r:embed="rId3"/>
          <a:stretch>
            <a:fillRect/>
          </a:stretch>
        </p:blipFill>
        <p:spPr>
          <a:xfrm>
            <a:off x="615820" y="1127939"/>
            <a:ext cx="3704254" cy="407306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937733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7144" y="1520107"/>
            <a:ext cx="10210302" cy="1495794"/>
          </a:xfrm>
        </p:spPr>
        <p:txBody>
          <a:bodyPr/>
          <a:lstStyle/>
          <a:p>
            <a:pPr algn="ctr"/>
            <a:r>
              <a:rPr lang="en-US" dirty="0"/>
              <a:t>Thank You all for being an amazing audience</a:t>
            </a:r>
            <a:br>
              <a:rPr lang="en-US" dirty="0"/>
            </a:br>
            <a:r>
              <a:rPr lang="en-US" dirty="0"/>
              <a:t>&amp;</a:t>
            </a:r>
            <a:br>
              <a:rPr lang="en-US" dirty="0"/>
            </a:br>
            <a:r>
              <a:rPr lang="en-US" dirty="0"/>
              <a:t>Open for questions now  </a:t>
            </a:r>
          </a:p>
        </p:txBody>
      </p:sp>
    </p:spTree>
    <p:extLst>
      <p:ext uri="{BB962C8B-B14F-4D97-AF65-F5344CB8AC3E}">
        <p14:creationId xmlns:p14="http://schemas.microsoft.com/office/powerpoint/2010/main" val="3895471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Contents – So What are we going to do ?</a:t>
            </a:r>
          </a:p>
        </p:txBody>
      </p:sp>
      <p:sp>
        <p:nvSpPr>
          <p:cNvPr id="6" name="Text Placeholder 5"/>
          <p:cNvSpPr>
            <a:spLocks noGrp="1"/>
          </p:cNvSpPr>
          <p:nvPr>
            <p:ph type="body" sz="quarter" idx="10"/>
          </p:nvPr>
        </p:nvSpPr>
        <p:spPr>
          <a:xfrm>
            <a:off x="586390" y="1434370"/>
            <a:ext cx="11018520" cy="4481227"/>
          </a:xfrm>
        </p:spPr>
        <p:txBody>
          <a:bodyPr/>
          <a:lstStyle/>
          <a:p>
            <a:pPr marL="457200" indent="-457200">
              <a:buFont typeface="Arial" panose="020B0604020202020204" pitchFamily="34" charset="0"/>
              <a:buChar char="•"/>
            </a:pPr>
            <a:r>
              <a:rPr lang="en-US" dirty="0"/>
              <a:t>What is Data Augmentation – Why It is Important in Deep Learning ?</a:t>
            </a:r>
          </a:p>
          <a:p>
            <a:pPr marL="457200" indent="-457200">
              <a:buFont typeface="Arial" panose="020B0604020202020204" pitchFamily="34" charset="0"/>
              <a:buChar char="•"/>
            </a:pPr>
            <a:r>
              <a:rPr lang="en-US" dirty="0"/>
              <a:t>Brief Overview of Data Augmentation in Computer Vision.</a:t>
            </a:r>
          </a:p>
          <a:p>
            <a:pPr marL="457200" indent="-457200">
              <a:buFont typeface="Arial" panose="020B0604020202020204" pitchFamily="34" charset="0"/>
              <a:buChar char="•"/>
            </a:pPr>
            <a:r>
              <a:rPr lang="en-US" dirty="0"/>
              <a:t>Data Augmentation in NLP – Why required and How to do it ?</a:t>
            </a:r>
          </a:p>
          <a:p>
            <a:pPr marL="457200" indent="-457200">
              <a:buFont typeface="Arial" panose="020B0604020202020204" pitchFamily="34" charset="0"/>
              <a:buChar char="•"/>
            </a:pPr>
            <a:r>
              <a:rPr lang="en-US" dirty="0"/>
              <a:t>Current Practices and trends in augmenting textual data.</a:t>
            </a:r>
          </a:p>
          <a:p>
            <a:r>
              <a:rPr lang="en-US" b="1" u="sng" dirty="0"/>
              <a:t>Demo :</a:t>
            </a:r>
          </a:p>
          <a:p>
            <a:pPr marL="457200" indent="-457200">
              <a:buFont typeface="Arial" panose="020B0604020202020204" pitchFamily="34" charset="0"/>
              <a:buChar char="•"/>
            </a:pPr>
            <a:r>
              <a:rPr lang="en-US" dirty="0"/>
              <a:t>Overview and Hands on With Google </a:t>
            </a:r>
            <a:r>
              <a:rPr lang="en-US" dirty="0" err="1"/>
              <a:t>Colab</a:t>
            </a:r>
            <a:r>
              <a:rPr lang="en-US" dirty="0"/>
              <a:t> Notebook.</a:t>
            </a:r>
          </a:p>
          <a:p>
            <a:pPr marL="457200" indent="-457200">
              <a:buFont typeface="Arial" panose="020B0604020202020204" pitchFamily="34" charset="0"/>
              <a:buChar char="•"/>
            </a:pPr>
            <a:r>
              <a:rPr lang="en-US" dirty="0"/>
              <a:t>Look over Deployed Application for a fun and easy understanding of Data Augmentation in NLP.</a:t>
            </a:r>
          </a:p>
          <a:p>
            <a:endParaRPr lang="en-US" dirty="0"/>
          </a:p>
        </p:txBody>
      </p:sp>
    </p:spTree>
    <p:extLst>
      <p:ext uri="{BB962C8B-B14F-4D97-AF65-F5344CB8AC3E}">
        <p14:creationId xmlns:p14="http://schemas.microsoft.com/office/powerpoint/2010/main" val="3957722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896174" y="3152001"/>
            <a:ext cx="11018520" cy="553998"/>
          </a:xfrm>
        </p:spPr>
        <p:txBody>
          <a:bodyPr/>
          <a:lstStyle/>
          <a:p>
            <a:r>
              <a:rPr lang="en-US" dirty="0"/>
              <a:t>Data Augmentation – Why It is Important ?</a:t>
            </a:r>
          </a:p>
        </p:txBody>
      </p:sp>
    </p:spTree>
    <p:extLst>
      <p:ext uri="{BB962C8B-B14F-4D97-AF65-F5344CB8AC3E}">
        <p14:creationId xmlns:p14="http://schemas.microsoft.com/office/powerpoint/2010/main" val="1752213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Data Augmentation</a:t>
            </a:r>
          </a:p>
        </p:txBody>
      </p:sp>
      <p:sp>
        <p:nvSpPr>
          <p:cNvPr id="6" name="Text Placeholder 5"/>
          <p:cNvSpPr>
            <a:spLocks noGrp="1"/>
          </p:cNvSpPr>
          <p:nvPr>
            <p:ph type="body" sz="quarter" idx="10"/>
          </p:nvPr>
        </p:nvSpPr>
        <p:spPr>
          <a:xfrm>
            <a:off x="584200" y="1435497"/>
            <a:ext cx="11018520" cy="2646878"/>
          </a:xfrm>
        </p:spPr>
        <p:txBody>
          <a:bodyPr/>
          <a:lstStyle/>
          <a:p>
            <a:r>
              <a:rPr lang="en-US" sz="2000" dirty="0"/>
              <a:t>Data augmentation in considered as one of the techniques used to increase the amount of data, by adding slightly modified copies of already existing data or newly created synthetic data from existing data from dataset.</a:t>
            </a:r>
          </a:p>
          <a:p>
            <a:r>
              <a:rPr lang="en-US" sz="2000" dirty="0"/>
              <a:t>It </a:t>
            </a:r>
            <a:r>
              <a:rPr lang="en-US" sz="2000" u="sng" dirty="0"/>
              <a:t>acts as a </a:t>
            </a:r>
            <a:r>
              <a:rPr lang="en-US" sz="2000" u="sng" dirty="0" err="1"/>
              <a:t>regularizer</a:t>
            </a:r>
            <a:r>
              <a:rPr lang="en-US" sz="2000" u="sng" dirty="0"/>
              <a:t> </a:t>
            </a:r>
            <a:r>
              <a:rPr lang="en-US" sz="2000" dirty="0"/>
              <a:t>and helps reduce overfitting when training a machine learning model.</a:t>
            </a:r>
          </a:p>
          <a:p>
            <a:r>
              <a:rPr lang="en-US" sz="2000" dirty="0"/>
              <a:t>It leads to increase variety of data in the dataset such that the neural network can try to adapt or ‘learn’ for almost all type of occurrences of data. </a:t>
            </a:r>
          </a:p>
          <a:p>
            <a:r>
              <a:rPr lang="en-US" sz="2000" u="sng" dirty="0"/>
              <a:t>Shuffling </a:t>
            </a:r>
            <a:r>
              <a:rPr lang="en-US" sz="2000" dirty="0"/>
              <a:t>of such variety of data and using it to train the neural network enables learning phase much better for testing it on unseen random data.</a:t>
            </a:r>
          </a:p>
        </p:txBody>
      </p:sp>
      <p:sp>
        <p:nvSpPr>
          <p:cNvPr id="2" name="Rectangle: Single Corner Rounded 1">
            <a:extLst>
              <a:ext uri="{FF2B5EF4-FFF2-40B4-BE49-F238E27FC236}">
                <a16:creationId xmlns:a16="http://schemas.microsoft.com/office/drawing/2014/main" id="{8A36EB2E-AC00-4505-81E1-3A8852ECBB0D}"/>
              </a:ext>
            </a:extLst>
          </p:cNvPr>
          <p:cNvSpPr/>
          <p:nvPr/>
        </p:nvSpPr>
        <p:spPr bwMode="auto">
          <a:xfrm>
            <a:off x="1464906" y="5066522"/>
            <a:ext cx="1698172" cy="849086"/>
          </a:xfrm>
          <a:prstGeom prst="round1Rect">
            <a:avLst>
              <a:gd name="adj" fmla="val 0"/>
            </a:avLst>
          </a:prstGeom>
          <a:solidFill>
            <a:schemeClr val="tx2">
              <a:lumMod val="10000"/>
              <a:lumOff val="90000"/>
            </a:schemeClr>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Original Data</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5" name="Rectangle: Single Corner Rounded 4">
            <a:extLst>
              <a:ext uri="{FF2B5EF4-FFF2-40B4-BE49-F238E27FC236}">
                <a16:creationId xmlns:a16="http://schemas.microsoft.com/office/drawing/2014/main" id="{63A6AB41-7689-4E42-9B14-639D2453BA2C}"/>
              </a:ext>
            </a:extLst>
          </p:cNvPr>
          <p:cNvSpPr/>
          <p:nvPr/>
        </p:nvSpPr>
        <p:spPr bwMode="auto">
          <a:xfrm>
            <a:off x="4136571" y="4362156"/>
            <a:ext cx="1651518" cy="1060347"/>
          </a:xfrm>
          <a:prstGeom prst="round1Rect">
            <a:avLst/>
          </a:prstGeom>
          <a:solidFill>
            <a:schemeClr val="tx2">
              <a:lumMod val="10000"/>
              <a:lumOff val="90000"/>
            </a:schemeClr>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Partially modified Data - I</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7" name="Rectangle: Single Corner Rounded 6">
            <a:extLst>
              <a:ext uri="{FF2B5EF4-FFF2-40B4-BE49-F238E27FC236}">
                <a16:creationId xmlns:a16="http://schemas.microsoft.com/office/drawing/2014/main" id="{E463317E-340D-4953-B450-1C9139C36663}"/>
              </a:ext>
            </a:extLst>
          </p:cNvPr>
          <p:cNvSpPr/>
          <p:nvPr/>
        </p:nvSpPr>
        <p:spPr bwMode="auto">
          <a:xfrm>
            <a:off x="4136571" y="5770846"/>
            <a:ext cx="1651518" cy="1087154"/>
          </a:xfrm>
          <a:prstGeom prst="round1Rect">
            <a:avLst/>
          </a:prstGeom>
          <a:solidFill>
            <a:schemeClr val="tx2">
              <a:lumMod val="10000"/>
              <a:lumOff val="90000"/>
            </a:schemeClr>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Partially modified Data - II</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8" name="Rectangle: Single Corner Rounded 7">
            <a:extLst>
              <a:ext uri="{FF2B5EF4-FFF2-40B4-BE49-F238E27FC236}">
                <a16:creationId xmlns:a16="http://schemas.microsoft.com/office/drawing/2014/main" id="{CEE290C7-B46A-4E3B-ABE6-7DBB5F2DB533}"/>
              </a:ext>
            </a:extLst>
          </p:cNvPr>
          <p:cNvSpPr/>
          <p:nvPr/>
        </p:nvSpPr>
        <p:spPr bwMode="auto">
          <a:xfrm>
            <a:off x="6403913" y="4777273"/>
            <a:ext cx="1651518" cy="1268964"/>
          </a:xfrm>
          <a:prstGeom prst="round1Rect">
            <a:avLst/>
          </a:prstGeom>
          <a:solidFill>
            <a:schemeClr val="tx2">
              <a:lumMod val="10000"/>
              <a:lumOff val="90000"/>
            </a:schemeClr>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New Shuffled Data</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sp>
        <p:nvSpPr>
          <p:cNvPr id="9" name="Rectangle: Single Corner Rounded 8">
            <a:extLst>
              <a:ext uri="{FF2B5EF4-FFF2-40B4-BE49-F238E27FC236}">
                <a16:creationId xmlns:a16="http://schemas.microsoft.com/office/drawing/2014/main" id="{65E75FF8-DA32-4D79-A004-A4950ACEA1CF}"/>
              </a:ext>
            </a:extLst>
          </p:cNvPr>
          <p:cNvSpPr/>
          <p:nvPr/>
        </p:nvSpPr>
        <p:spPr bwMode="auto">
          <a:xfrm>
            <a:off x="8892081" y="4853335"/>
            <a:ext cx="2453954" cy="1138336"/>
          </a:xfrm>
          <a:prstGeom prst="round1Rect">
            <a:avLst/>
          </a:prstGeom>
          <a:solidFill>
            <a:schemeClr val="tx2">
              <a:lumMod val="10000"/>
              <a:lumOff val="90000"/>
            </a:schemeClr>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20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Neural Network Training on New data</a:t>
            </a:r>
            <a:endParaRPr lang="en-IN" sz="2000" dirty="0" err="1">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endParaRPr>
          </a:p>
        </p:txBody>
      </p:sp>
      <p:cxnSp>
        <p:nvCxnSpPr>
          <p:cNvPr id="4" name="Straight Arrow Connector 3">
            <a:extLst>
              <a:ext uri="{FF2B5EF4-FFF2-40B4-BE49-F238E27FC236}">
                <a16:creationId xmlns:a16="http://schemas.microsoft.com/office/drawing/2014/main" id="{27F9554D-3BCB-4DFF-A4C9-5B3E9E3D36A4}"/>
              </a:ext>
            </a:extLst>
          </p:cNvPr>
          <p:cNvCxnSpPr>
            <a:cxnSpLocks/>
            <a:stCxn id="2" idx="3"/>
            <a:endCxn id="5" idx="1"/>
          </p:cNvCxnSpPr>
          <p:nvPr/>
        </p:nvCxnSpPr>
        <p:spPr>
          <a:xfrm flipV="1">
            <a:off x="3163078" y="4892330"/>
            <a:ext cx="973493" cy="598735"/>
          </a:xfrm>
          <a:prstGeom prst="straightConnector1">
            <a:avLst/>
          </a:prstGeom>
          <a:ln>
            <a:solidFill>
              <a:schemeClr val="tx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B09AAAF-BB4A-4E8C-B0C8-21A2FDABB023}"/>
              </a:ext>
            </a:extLst>
          </p:cNvPr>
          <p:cNvCxnSpPr>
            <a:cxnSpLocks/>
            <a:stCxn id="2" idx="3"/>
            <a:endCxn id="7" idx="1"/>
          </p:cNvCxnSpPr>
          <p:nvPr/>
        </p:nvCxnSpPr>
        <p:spPr>
          <a:xfrm>
            <a:off x="3163078" y="5491065"/>
            <a:ext cx="973493" cy="823358"/>
          </a:xfrm>
          <a:prstGeom prst="straightConnector1">
            <a:avLst/>
          </a:prstGeom>
          <a:ln>
            <a:solidFill>
              <a:schemeClr val="tx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0FBDB41-168E-43CD-B98C-40C879E66CA5}"/>
              </a:ext>
            </a:extLst>
          </p:cNvPr>
          <p:cNvCxnSpPr>
            <a:stCxn id="5" idx="3"/>
            <a:endCxn id="8" idx="1"/>
          </p:cNvCxnSpPr>
          <p:nvPr/>
        </p:nvCxnSpPr>
        <p:spPr>
          <a:xfrm>
            <a:off x="5788089" y="4892330"/>
            <a:ext cx="615824" cy="519425"/>
          </a:xfrm>
          <a:prstGeom prst="straightConnector1">
            <a:avLst/>
          </a:prstGeom>
          <a:ln>
            <a:solidFill>
              <a:schemeClr val="tx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37F0F56-75B0-4317-AFAF-C9651C103E96}"/>
              </a:ext>
            </a:extLst>
          </p:cNvPr>
          <p:cNvCxnSpPr>
            <a:stCxn id="7" idx="3"/>
            <a:endCxn id="8" idx="1"/>
          </p:cNvCxnSpPr>
          <p:nvPr/>
        </p:nvCxnSpPr>
        <p:spPr>
          <a:xfrm flipV="1">
            <a:off x="5788089" y="5411755"/>
            <a:ext cx="615824" cy="902668"/>
          </a:xfrm>
          <a:prstGeom prst="straightConnector1">
            <a:avLst/>
          </a:prstGeom>
          <a:ln>
            <a:solidFill>
              <a:schemeClr val="tx2"/>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A98A272D-4BD2-4FDC-833D-5D82E562AAE3}"/>
              </a:ext>
            </a:extLst>
          </p:cNvPr>
          <p:cNvCxnSpPr>
            <a:stCxn id="8" idx="3"/>
            <a:endCxn id="9" idx="1"/>
          </p:cNvCxnSpPr>
          <p:nvPr/>
        </p:nvCxnSpPr>
        <p:spPr>
          <a:xfrm>
            <a:off x="8055431" y="5411755"/>
            <a:ext cx="836650" cy="10748"/>
          </a:xfrm>
          <a:prstGeom prst="straightConnector1">
            <a:avLst/>
          </a:prstGeom>
          <a:ln>
            <a:solidFill>
              <a:schemeClr val="tx2"/>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3706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Data Augmentation – Why Important though ?</a:t>
            </a:r>
          </a:p>
        </p:txBody>
      </p:sp>
      <p:sp>
        <p:nvSpPr>
          <p:cNvPr id="6" name="Text Placeholder 5"/>
          <p:cNvSpPr>
            <a:spLocks noGrp="1"/>
          </p:cNvSpPr>
          <p:nvPr>
            <p:ph type="body" sz="quarter" idx="10"/>
          </p:nvPr>
        </p:nvSpPr>
        <p:spPr>
          <a:xfrm>
            <a:off x="584200" y="1435497"/>
            <a:ext cx="11018520" cy="4370427"/>
          </a:xfrm>
        </p:spPr>
        <p:txBody>
          <a:bodyPr/>
          <a:lstStyle/>
          <a:p>
            <a:r>
              <a:rPr lang="en-US" sz="2000" dirty="0"/>
              <a:t>When talking about real world use cases, there may be very good chances where the user wants to extract data from real sources depending upon the use cases. </a:t>
            </a:r>
          </a:p>
          <a:p>
            <a:r>
              <a:rPr lang="en-US" sz="2000" dirty="0"/>
              <a:t>But the availability of </a:t>
            </a:r>
            <a:r>
              <a:rPr lang="en-US" sz="2000" b="1" u="sng" dirty="0"/>
              <a:t>sufficient amount of data </a:t>
            </a:r>
            <a:r>
              <a:rPr lang="en-US" sz="2000" dirty="0"/>
              <a:t>is one of the </a:t>
            </a:r>
            <a:r>
              <a:rPr lang="en-US" sz="2000" u="sng" dirty="0"/>
              <a:t>most crucial requirements</a:t>
            </a:r>
            <a:r>
              <a:rPr lang="en-US" sz="2000" dirty="0"/>
              <a:t>, which might not be always possible.</a:t>
            </a:r>
          </a:p>
          <a:p>
            <a:r>
              <a:rPr lang="en-US" sz="2000" dirty="0"/>
              <a:t>There might be a few cases where you have a very limited amount of data with </a:t>
            </a:r>
            <a:r>
              <a:rPr lang="en-US" sz="2000" u="sng" dirty="0"/>
              <a:t>less amount of variety.</a:t>
            </a:r>
          </a:p>
          <a:p>
            <a:r>
              <a:rPr lang="en-US" sz="2000" dirty="0"/>
              <a:t>There might be a case where you have abundant amount of data, but it might have </a:t>
            </a:r>
            <a:r>
              <a:rPr lang="en-US" sz="2000" u="sng" dirty="0"/>
              <a:t>less required correlated features </a:t>
            </a:r>
            <a:r>
              <a:rPr lang="en-US" sz="2000" dirty="0"/>
              <a:t>.</a:t>
            </a:r>
          </a:p>
          <a:p>
            <a:r>
              <a:rPr lang="en-US" sz="2000" dirty="0"/>
              <a:t>Manual annotation and collection of data, thus becomes the only available option to go for.</a:t>
            </a:r>
          </a:p>
          <a:p>
            <a:r>
              <a:rPr lang="en-US" sz="2000" dirty="0"/>
              <a:t>But this manual work expects more amount of time and hard work, thereby delaying the scheduled timelines of a health ML Life cycle.</a:t>
            </a:r>
          </a:p>
          <a:p>
            <a:r>
              <a:rPr lang="en-US" sz="2000" dirty="0"/>
              <a:t>Therefore, this regularization might help to improve the ‘learning’ ability of a neural network and train with much better performance.</a:t>
            </a:r>
          </a:p>
        </p:txBody>
      </p:sp>
    </p:spTree>
    <p:extLst>
      <p:ext uri="{BB962C8B-B14F-4D97-AF65-F5344CB8AC3E}">
        <p14:creationId xmlns:p14="http://schemas.microsoft.com/office/powerpoint/2010/main" val="1850169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896174" y="3152001"/>
            <a:ext cx="11018520" cy="553998"/>
          </a:xfrm>
        </p:spPr>
        <p:txBody>
          <a:bodyPr/>
          <a:lstStyle/>
          <a:p>
            <a:r>
              <a:rPr lang="en-US" dirty="0"/>
              <a:t>Data Augmentation in Computer Vision vs NLP</a:t>
            </a:r>
          </a:p>
        </p:txBody>
      </p:sp>
    </p:spTree>
    <p:extLst>
      <p:ext uri="{BB962C8B-B14F-4D97-AF65-F5344CB8AC3E}">
        <p14:creationId xmlns:p14="http://schemas.microsoft.com/office/powerpoint/2010/main" val="241399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1107996"/>
          </a:xfrm>
        </p:spPr>
        <p:txBody>
          <a:bodyPr/>
          <a:lstStyle/>
          <a:p>
            <a:r>
              <a:rPr lang="en-US" dirty="0"/>
              <a:t>Data Augmentation in Computer Vision – Brief Overview Examples</a:t>
            </a:r>
          </a:p>
        </p:txBody>
      </p:sp>
      <p:sp>
        <p:nvSpPr>
          <p:cNvPr id="6" name="Text Placeholder 5"/>
          <p:cNvSpPr>
            <a:spLocks noGrp="1"/>
          </p:cNvSpPr>
          <p:nvPr>
            <p:ph type="body" sz="quarter" idx="10"/>
          </p:nvPr>
        </p:nvSpPr>
        <p:spPr>
          <a:xfrm>
            <a:off x="586740" y="1706085"/>
            <a:ext cx="11018520" cy="3570208"/>
          </a:xfrm>
        </p:spPr>
        <p:txBody>
          <a:bodyPr/>
          <a:lstStyle/>
          <a:p>
            <a:r>
              <a:rPr lang="en-US" sz="2000" dirty="0"/>
              <a:t>In computer vision applications data augmentations are done for most of the times to better and diverse larger training data, which eventually makes the model generalize better. </a:t>
            </a:r>
          </a:p>
          <a:p>
            <a:r>
              <a:rPr lang="en-US" sz="2000" dirty="0"/>
              <a:t>Some of the main methods used involve: </a:t>
            </a:r>
          </a:p>
          <a:p>
            <a:r>
              <a:rPr lang="en-US" sz="2000" dirty="0"/>
              <a:t>Cropping</a:t>
            </a:r>
          </a:p>
          <a:p>
            <a:r>
              <a:rPr lang="en-US" sz="2000" dirty="0"/>
              <a:t>Flipping</a:t>
            </a:r>
          </a:p>
          <a:p>
            <a:r>
              <a:rPr lang="en-US" sz="2000" dirty="0"/>
              <a:t>Zooming</a:t>
            </a:r>
          </a:p>
          <a:p>
            <a:r>
              <a:rPr lang="en-US" sz="2000" dirty="0"/>
              <a:t>Rotation</a:t>
            </a:r>
          </a:p>
          <a:p>
            <a:r>
              <a:rPr lang="en-US" sz="2000" dirty="0"/>
              <a:t>noise injection</a:t>
            </a:r>
          </a:p>
          <a:p>
            <a:r>
              <a:rPr lang="en-US" sz="2000" dirty="0"/>
              <a:t>These transformations are done using data generators. </a:t>
            </a:r>
          </a:p>
          <a:p>
            <a:r>
              <a:rPr lang="en-US" sz="2000" dirty="0"/>
              <a:t>Batch of data is fed to neural network and accordingly it is randomly augmented.</a:t>
            </a:r>
          </a:p>
        </p:txBody>
      </p:sp>
    </p:spTree>
    <p:extLst>
      <p:ext uri="{BB962C8B-B14F-4D97-AF65-F5344CB8AC3E}">
        <p14:creationId xmlns:p14="http://schemas.microsoft.com/office/powerpoint/2010/main" val="1500198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6B78FCE4F94D941B32D6B6061C29C09" ma:contentTypeVersion="12" ma:contentTypeDescription="Create a new document." ma:contentTypeScope="" ma:versionID="31624e6d8e043a6a1f4b09adabada31e">
  <xsd:schema xmlns:xsd="http://www.w3.org/2001/XMLSchema" xmlns:xs="http://www.w3.org/2001/XMLSchema" xmlns:p="http://schemas.microsoft.com/office/2006/metadata/properties" xmlns:ns2="976fdccd-ca8b-4477-a16f-3129ac8e5ee5" xmlns:ns3="6d3b3f7c-4b71-40c9-8fff-4f7fb96ddea0" targetNamespace="http://schemas.microsoft.com/office/2006/metadata/properties" ma:root="true" ma:fieldsID="66ee5bbb11c78621360800e3e78489b1" ns2:_="" ns3:_="">
    <xsd:import namespace="976fdccd-ca8b-4477-a16f-3129ac8e5ee5"/>
    <xsd:import namespace="6d3b3f7c-4b71-40c9-8fff-4f7fb96ddea0"/>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6fdccd-ca8b-4477-a16f-3129ac8e5ee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d3b3f7c-4b71-40c9-8fff-4f7fb96ddea0"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6d3b3f7c-4b71-40c9-8fff-4f7fb96ddea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E5F0CDA-BD34-485A-92BD-16A779012AE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6fdccd-ca8b-4477-a16f-3129ac8e5ee5"/>
    <ds:schemaRef ds:uri="6d3b3f7c-4b71-40c9-8fff-4f7fb96dd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2006/metadata/properties"/>
    <ds:schemaRef ds:uri="http://purl.org/dc/dcmitype/"/>
    <ds:schemaRef ds:uri="http://purl.org/dc/elements/1.1/"/>
    <ds:schemaRef ds:uri="http://schemas.openxmlformats.org/package/2006/metadata/core-properties"/>
    <ds:schemaRef ds:uri="http://www.w3.org/XML/1998/namespace"/>
    <ds:schemaRef ds:uri="http://purl.org/dc/terms/"/>
    <ds:schemaRef ds:uri="http://schemas.microsoft.com/office/infopath/2007/PartnerControls"/>
    <ds:schemaRef ds:uri="965de625-df5b-42e9-a277-2113da4f1195"/>
    <ds:schemaRef ds:uri="dcf5ddc1-fb1d-440f-849a-6450bddbaed7"/>
    <ds:schemaRef ds:uri="6d3b3f7c-4b71-40c9-8fff-4f7fb96ddea0"/>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1865</TotalTime>
  <Words>3129</Words>
  <Application>Microsoft Office PowerPoint</Application>
  <PresentationFormat>Widescreen</PresentationFormat>
  <Paragraphs>303</Paragraphs>
  <Slides>30</Slides>
  <Notes>29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30</vt:i4>
      </vt:variant>
    </vt:vector>
  </HeadingPairs>
  <TitlesOfParts>
    <vt:vector size="40" baseType="lpstr">
      <vt:lpstr>Arial</vt:lpstr>
      <vt:lpstr>Consolas</vt:lpstr>
      <vt:lpstr>Roboto</vt:lpstr>
      <vt:lpstr>Segoe UI</vt:lpstr>
      <vt:lpstr>Segoe UI Light</vt:lpstr>
      <vt:lpstr>Segoe UI Semibold</vt:lpstr>
      <vt:lpstr>Segoe UI Semilight</vt:lpstr>
      <vt:lpstr>Wingdings</vt:lpstr>
      <vt:lpstr>WHITE TEMPLATE</vt:lpstr>
      <vt:lpstr>SOFT BLACK TEMPLATE</vt:lpstr>
      <vt:lpstr>PowerPoint Presentation</vt:lpstr>
      <vt:lpstr>Textual Augmentation for NLP In Deep Learning</vt:lpstr>
      <vt:lpstr>Harsh Sharma</vt:lpstr>
      <vt:lpstr>Contents – So What are we going to do ?</vt:lpstr>
      <vt:lpstr>Data Augmentation – Why It is Important ?</vt:lpstr>
      <vt:lpstr>Data Augmentation</vt:lpstr>
      <vt:lpstr>Data Augmentation – Why Important though ?</vt:lpstr>
      <vt:lpstr>Data Augmentation in Computer Vision vs NLP</vt:lpstr>
      <vt:lpstr>Data Augmentation in Computer Vision – Brief Overview Examples</vt:lpstr>
      <vt:lpstr>Data Augmentation in Computer Vision – Brief Overview Examples</vt:lpstr>
      <vt:lpstr>Alright, So what have we learnt uptill now ?</vt:lpstr>
      <vt:lpstr>Textual Data Augmentations for NLP </vt:lpstr>
      <vt:lpstr>Textual Data Augmentations for NLP – What is possible though ?</vt:lpstr>
      <vt:lpstr>Textual Data Augmentations for NLP – Current Trends</vt:lpstr>
      <vt:lpstr>1. Backtranslation</vt:lpstr>
      <vt:lpstr>PowerPoint Presentation</vt:lpstr>
      <vt:lpstr>2. Easy Data Augmentation</vt:lpstr>
      <vt:lpstr>PowerPoint Presentation</vt:lpstr>
      <vt:lpstr>PowerPoint Presentation</vt:lpstr>
      <vt:lpstr>3. NLP Albumenation</vt:lpstr>
      <vt:lpstr>PowerPoint Presentation</vt:lpstr>
      <vt:lpstr>PowerPoint Presentation</vt:lpstr>
      <vt:lpstr>Pros vs Cons for Above Discussed Methods</vt:lpstr>
      <vt:lpstr>PowerPoint Presentation</vt:lpstr>
      <vt:lpstr>What have we learnt so far ..</vt:lpstr>
      <vt:lpstr>4. NLP Aug</vt:lpstr>
      <vt:lpstr>Time for Hands-on Session with NLPAug Package</vt:lpstr>
      <vt:lpstr>Pros vs Cons of Data Augmentation in NLP</vt:lpstr>
      <vt:lpstr>Acknowledgments </vt:lpstr>
      <vt:lpstr>Thank You all for being an amazing audience &amp; Open for questions now  </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Harsh sharma</cp:lastModifiedBy>
  <cp:revision>58</cp:revision>
  <dcterms:created xsi:type="dcterms:W3CDTF">2019-03-28T18:40:02Z</dcterms:created>
  <dcterms:modified xsi:type="dcterms:W3CDTF">2021-09-22T04:43:46Z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0x010100F6B78FCE4F94D941B32D6B6061C29C09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